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22"/>
  </p:notesMasterIdLst>
  <p:handoutMasterIdLst>
    <p:handoutMasterId r:id="rId123"/>
  </p:handoutMasterIdLst>
  <p:sldIdLst>
    <p:sldId id="337" r:id="rId5"/>
    <p:sldId id="302" r:id="rId6"/>
    <p:sldId id="309" r:id="rId7"/>
    <p:sldId id="373" r:id="rId8"/>
    <p:sldId id="332" r:id="rId9"/>
    <p:sldId id="589" r:id="rId10"/>
    <p:sldId id="533" r:id="rId11"/>
    <p:sldId id="327" r:id="rId12"/>
    <p:sldId id="371" r:id="rId13"/>
    <p:sldId id="318" r:id="rId14"/>
    <p:sldId id="354" r:id="rId15"/>
    <p:sldId id="515" r:id="rId16"/>
    <p:sldId id="514" r:id="rId17"/>
    <p:sldId id="513" r:id="rId18"/>
    <p:sldId id="509" r:id="rId19"/>
    <p:sldId id="510" r:id="rId20"/>
    <p:sldId id="319" r:id="rId21"/>
    <p:sldId id="310" r:id="rId22"/>
    <p:sldId id="526" r:id="rId23"/>
    <p:sldId id="517" r:id="rId24"/>
    <p:sldId id="516" r:id="rId25"/>
    <p:sldId id="616" r:id="rId26"/>
    <p:sldId id="529" r:id="rId27"/>
    <p:sldId id="527" r:id="rId28"/>
    <p:sldId id="366" r:id="rId29"/>
    <p:sldId id="528" r:id="rId30"/>
    <p:sldId id="614" r:id="rId31"/>
    <p:sldId id="615" r:id="rId32"/>
    <p:sldId id="617" r:id="rId33"/>
    <p:sldId id="368" r:id="rId34"/>
    <p:sldId id="534" r:id="rId35"/>
    <p:sldId id="591" r:id="rId36"/>
    <p:sldId id="552" r:id="rId37"/>
    <p:sldId id="370" r:id="rId38"/>
    <p:sldId id="521" r:id="rId39"/>
    <p:sldId id="536" r:id="rId40"/>
    <p:sldId id="537" r:id="rId41"/>
    <p:sldId id="538" r:id="rId42"/>
    <p:sldId id="539" r:id="rId43"/>
    <p:sldId id="776" r:id="rId44"/>
    <p:sldId id="777" r:id="rId45"/>
    <p:sldId id="778" r:id="rId46"/>
    <p:sldId id="779" r:id="rId47"/>
    <p:sldId id="780" r:id="rId48"/>
    <p:sldId id="781" r:id="rId49"/>
    <p:sldId id="782" r:id="rId50"/>
    <p:sldId id="783" r:id="rId51"/>
    <p:sldId id="784" r:id="rId52"/>
    <p:sldId id="785" r:id="rId53"/>
    <p:sldId id="775" r:id="rId54"/>
    <p:sldId id="482" r:id="rId55"/>
    <p:sldId id="483" r:id="rId56"/>
    <p:sldId id="484" r:id="rId57"/>
    <p:sldId id="486" r:id="rId58"/>
    <p:sldId id="485" r:id="rId59"/>
    <p:sldId id="488" r:id="rId60"/>
    <p:sldId id="773" r:id="rId61"/>
    <p:sldId id="774" r:id="rId62"/>
    <p:sldId id="543" r:id="rId63"/>
    <p:sldId id="544" r:id="rId64"/>
    <p:sldId id="545" r:id="rId65"/>
    <p:sldId id="546" r:id="rId66"/>
    <p:sldId id="547" r:id="rId67"/>
    <p:sldId id="542" r:id="rId68"/>
    <p:sldId id="548" r:id="rId69"/>
    <p:sldId id="549" r:id="rId70"/>
    <p:sldId id="551" r:id="rId71"/>
    <p:sldId id="554" r:id="rId72"/>
    <p:sldId id="560" r:id="rId73"/>
    <p:sldId id="541" r:id="rId74"/>
    <p:sldId id="553" r:id="rId75"/>
    <p:sldId id="564" r:id="rId76"/>
    <p:sldId id="571" r:id="rId77"/>
    <p:sldId id="618" r:id="rId78"/>
    <p:sldId id="619" r:id="rId79"/>
    <p:sldId id="556" r:id="rId80"/>
    <p:sldId id="578" r:id="rId81"/>
    <p:sldId id="580" r:id="rId82"/>
    <p:sldId id="579" r:id="rId83"/>
    <p:sldId id="566" r:id="rId84"/>
    <p:sldId id="575" r:id="rId85"/>
    <p:sldId id="572" r:id="rId86"/>
    <p:sldId id="576" r:id="rId87"/>
    <p:sldId id="573" r:id="rId88"/>
    <p:sldId id="574" r:id="rId89"/>
    <p:sldId id="577" r:id="rId90"/>
    <p:sldId id="581" r:id="rId91"/>
    <p:sldId id="583" r:id="rId92"/>
    <p:sldId id="585" r:id="rId93"/>
    <p:sldId id="584" r:id="rId94"/>
    <p:sldId id="557" r:id="rId95"/>
    <p:sldId id="419" r:id="rId96"/>
    <p:sldId id="586" r:id="rId97"/>
    <p:sldId id="587" r:id="rId98"/>
    <p:sldId id="590" r:id="rId99"/>
    <p:sldId id="588" r:id="rId100"/>
    <p:sldId id="592" r:id="rId101"/>
    <p:sldId id="606" r:id="rId102"/>
    <p:sldId id="607" r:id="rId103"/>
    <p:sldId id="605" r:id="rId104"/>
    <p:sldId id="594" r:id="rId105"/>
    <p:sldId id="595" r:id="rId106"/>
    <p:sldId id="596" r:id="rId107"/>
    <p:sldId id="597" r:id="rId108"/>
    <p:sldId id="598" r:id="rId109"/>
    <p:sldId id="600" r:id="rId110"/>
    <p:sldId id="599" r:id="rId111"/>
    <p:sldId id="601" r:id="rId112"/>
    <p:sldId id="608" r:id="rId113"/>
    <p:sldId id="603" r:id="rId114"/>
    <p:sldId id="604" r:id="rId115"/>
    <p:sldId id="609" r:id="rId116"/>
    <p:sldId id="610" r:id="rId117"/>
    <p:sldId id="611" r:id="rId118"/>
    <p:sldId id="612" r:id="rId119"/>
    <p:sldId id="613" r:id="rId120"/>
    <p:sldId id="338" r:id="rId121"/>
  </p:sldIdLst>
  <p:sldSz cx="12192000" cy="6858000"/>
  <p:notesSz cx="6858000" cy="9144000"/>
  <p:embeddedFontLst>
    <p:embeddedFont>
      <p:font typeface="Calibri" panose="020F0502020204030204" pitchFamily="34" charset="0"/>
      <p:regular r:id="rId124"/>
      <p:bold r:id="rId125"/>
      <p:italic r:id="rId126"/>
      <p:boldItalic r:id="rId127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sar Angues Solans" initials="CAS" lastIdx="1" clrIdx="0">
    <p:extLst>
      <p:ext uri="{19B8F6BF-5375-455C-9EA6-DF929625EA0E}">
        <p15:presenceInfo xmlns:p15="http://schemas.microsoft.com/office/powerpoint/2012/main" userId="S::canguece@jci.com::f647c01e-9986-4cad-9bc1-9f16dfca92a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631"/>
    <a:srgbClr val="FF9900"/>
    <a:srgbClr val="CC9900"/>
    <a:srgbClr val="B8BFC0"/>
    <a:srgbClr val="EEE6DB"/>
    <a:srgbClr val="595959"/>
    <a:srgbClr val="ADADAD"/>
    <a:srgbClr val="F396A4"/>
    <a:srgbClr val="DCEBEC"/>
    <a:srgbClr val="C9B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71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8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handoutMaster" Target="handoutMasters/handoutMaster1.xml"/><Relationship Id="rId128" Type="http://schemas.openxmlformats.org/officeDocument/2006/relationships/commentAuthors" Target="commentAuthor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font" Target="fonts/font1.fntdata"/><Relationship Id="rId129" Type="http://schemas.openxmlformats.org/officeDocument/2006/relationships/presProps" Target="presProps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viewProps" Target="viewProps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font" Target="fonts/font2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font" Target="fonts/font3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tableStyles" Target="tableStyles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font" Target="fonts/font4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7B23910-7F73-4DF2-9721-CEDED05C32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43D50E1-0327-4ECF-9D94-F4091FBE09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4B2AF-C8DE-4373-949D-9763DB4A4C9A}" type="datetimeFigureOut">
              <a:rPr lang="es-ES" smtClean="0"/>
              <a:t>21/02/2022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4AECFC7-520A-403C-8C1E-76F0C2D593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AB4BC69-06B1-41E6-B4CA-5B49F4C05CD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A37F0-F135-45D1-B0C3-AEC51CD6CF8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3323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210CC-0B24-4310-B0D8-2197834F2FAD}" type="datetimeFigureOut">
              <a:rPr lang="es-ES" smtClean="0"/>
              <a:t>21/02/2022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D00F8-A9DC-45AE-9232-4E865BD1FB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6679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52C8589B-074D-40E5-B97A-F24342108041}"/>
              </a:ext>
            </a:extLst>
          </p:cNvPr>
          <p:cNvSpPr txBox="1">
            <a:spLocks/>
          </p:cNvSpPr>
          <p:nvPr userDrawn="1"/>
        </p:nvSpPr>
        <p:spPr>
          <a:xfrm>
            <a:off x="653320" y="2300744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dirty="0">
                <a:solidFill>
                  <a:schemeClr val="accent1"/>
                </a:solidFill>
                <a:latin typeface="+mj-lt"/>
              </a:rPr>
              <a:t>–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89E88E4-82C7-408A-88A1-FAA20AD728A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CC3E0DE0-CF0D-4020-AF0E-DBD6EB9174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689" y="2956284"/>
            <a:ext cx="4662407" cy="2030738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5000" b="1" i="0">
                <a:solidFill>
                  <a:schemeClr val="accent2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6" y="434446"/>
            <a:ext cx="1116541" cy="184552"/>
          </a:xfrm>
          <a:prstGeom prst="rect">
            <a:avLst/>
          </a:prstGeom>
          <a:noFill/>
        </p:spPr>
      </p:pic>
      <p:grpSp>
        <p:nvGrpSpPr>
          <p:cNvPr id="13" name="Grupo 12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  <a:solidFill>
            <a:schemeClr val="tx1">
              <a:alpha val="15000"/>
            </a:schemeClr>
          </a:solidFill>
        </p:grpSpPr>
        <p:sp>
          <p:nvSpPr>
            <p:cNvPr id="14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6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Marcador de texto 5">
            <a:extLst>
              <a:ext uri="{FF2B5EF4-FFF2-40B4-BE49-F238E27FC236}">
                <a16:creationId xmlns:a16="http://schemas.microsoft.com/office/drawing/2014/main" id="{C2F74DAA-57C9-40E1-94F4-AF415810FBF8}"/>
              </a:ext>
            </a:extLst>
          </p:cNvPr>
          <p:cNvSpPr txBox="1">
            <a:spLocks/>
          </p:cNvSpPr>
          <p:nvPr userDrawn="1"/>
        </p:nvSpPr>
        <p:spPr>
          <a:xfrm>
            <a:off x="653320" y="434446"/>
            <a:ext cx="4791774" cy="305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spc="-8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8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CS-Centre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-8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Johnson Controls - Hitachi Air Conditioning Spain, S.A.U.</a:t>
            </a:r>
            <a:endParaRPr kumimoji="0" lang="es-ES" sz="1700" b="0" i="1" u="none" strike="noStrike" kern="1200" cap="none" spc="-8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04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3">
            <a:extLst>
              <a:ext uri="{FF2B5EF4-FFF2-40B4-BE49-F238E27FC236}">
                <a16:creationId xmlns:a16="http://schemas.microsoft.com/office/drawing/2014/main" id="{73367477-74D8-4D27-A958-A0CB68E882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8" y="557631"/>
            <a:ext cx="4045933" cy="730256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6C39AE5B-72F3-4840-9D8B-0A69704F6A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9758" y="2147556"/>
            <a:ext cx="4656622" cy="3841763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3800" b="1" kern="120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lnSpc>
                <a:spcPct val="80000"/>
              </a:lnSpc>
              <a:buFontTx/>
              <a:buNone/>
              <a:defRPr lang="es-ES" sz="380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9275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1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3">
            <a:extLst>
              <a:ext uri="{FF2B5EF4-FFF2-40B4-BE49-F238E27FC236}">
                <a16:creationId xmlns:a16="http://schemas.microsoft.com/office/drawing/2014/main" id="{7214CCDC-706B-4683-8D47-1C3421A8DAC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287838"/>
            <a:ext cx="12192000" cy="2570162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8" y="557631"/>
            <a:ext cx="4045933" cy="730256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D87E6DA-584F-49DB-B01B-39FECB981598}"/>
              </a:ext>
            </a:extLst>
          </p:cNvPr>
          <p:cNvSpPr txBox="1">
            <a:spLocks/>
          </p:cNvSpPr>
          <p:nvPr userDrawn="1"/>
        </p:nvSpPr>
        <p:spPr>
          <a:xfrm>
            <a:off x="673838" y="1603237"/>
            <a:ext cx="545267" cy="6114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8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“</a:t>
            </a:r>
          </a:p>
        </p:txBody>
      </p:sp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82801DF3-A67E-4F8F-8811-878D1C0049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9758" y="2147557"/>
            <a:ext cx="8474242" cy="1670063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3800" b="1" kern="120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lnSpc>
                <a:spcPct val="80000"/>
              </a:lnSpc>
              <a:buFontTx/>
              <a:buNone/>
              <a:defRPr lang="es-ES" sz="380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8220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8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8" y="557631"/>
            <a:ext cx="4045933" cy="730256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2" name="Marcador de texto 17">
            <a:extLst>
              <a:ext uri="{FF2B5EF4-FFF2-40B4-BE49-F238E27FC236}">
                <a16:creationId xmlns:a16="http://schemas.microsoft.com/office/drawing/2014/main" id="{9C8F3D53-8778-4DBF-A9B2-4D7CFCE0CD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204" y="1663067"/>
            <a:ext cx="3793272" cy="600073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13" name="Marcador de texto 17">
            <a:extLst>
              <a:ext uri="{FF2B5EF4-FFF2-40B4-BE49-F238E27FC236}">
                <a16:creationId xmlns:a16="http://schemas.microsoft.com/office/drawing/2014/main" id="{0423FCFC-2BBA-43F4-A03B-46C400A8BD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204" y="2332100"/>
            <a:ext cx="3793271" cy="281466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Marcador de posición de imagen 3">
            <a:extLst>
              <a:ext uri="{FF2B5EF4-FFF2-40B4-BE49-F238E27FC236}">
                <a16:creationId xmlns:a16="http://schemas.microsoft.com/office/drawing/2014/main" id="{C26DD5CC-FFB6-4269-86F2-6EB8E5A608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3916" y="1707648"/>
            <a:ext cx="4910976" cy="3439027"/>
          </a:xfrm>
        </p:spPr>
        <p:txBody>
          <a:bodyPr/>
          <a:lstStyle/>
          <a:p>
            <a:endParaRPr lang="es-ES"/>
          </a:p>
        </p:txBody>
      </p: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7062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35" userDrawn="1">
          <p15:clr>
            <a:srgbClr val="FBAE40"/>
          </p15:clr>
        </p15:guide>
        <p15:guide id="2" pos="6902" userDrawn="1">
          <p15:clr>
            <a:srgbClr val="FBAE40"/>
          </p15:clr>
        </p15:guide>
        <p15:guide id="3" orient="horz" pos="1073" userDrawn="1">
          <p15:clr>
            <a:srgbClr val="FBAE40"/>
          </p15:clr>
        </p15:guide>
        <p15:guide id="4" orient="horz" pos="325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9" y="557631"/>
            <a:ext cx="7653360" cy="539649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2" name="Marcador de texto 17">
            <a:extLst>
              <a:ext uri="{FF2B5EF4-FFF2-40B4-BE49-F238E27FC236}">
                <a16:creationId xmlns:a16="http://schemas.microsoft.com/office/drawing/2014/main" id="{4ED39808-CB9B-46BA-BCC3-461DD0D4E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203" y="4749167"/>
            <a:ext cx="4648381" cy="288725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13" name="Marcador de texto 17">
            <a:extLst>
              <a:ext uri="{FF2B5EF4-FFF2-40B4-BE49-F238E27FC236}">
                <a16:creationId xmlns:a16="http://schemas.microsoft.com/office/drawing/2014/main" id="{D24DB6FF-D0CA-449B-9F35-67358388D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204" y="5201030"/>
            <a:ext cx="4648379" cy="1248761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5356BDF-E260-4672-BD13-53509130E234}"/>
              </a:ext>
            </a:extLst>
          </p:cNvPr>
          <p:cNvSpPr/>
          <p:nvPr userDrawn="1"/>
        </p:nvSpPr>
        <p:spPr>
          <a:xfrm>
            <a:off x="772405" y="5112428"/>
            <a:ext cx="90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7" name="Marcador de texto 17">
            <a:extLst>
              <a:ext uri="{FF2B5EF4-FFF2-40B4-BE49-F238E27FC236}">
                <a16:creationId xmlns:a16="http://schemas.microsoft.com/office/drawing/2014/main" id="{F8B60592-E9C6-413E-AA0B-4DD94D4D5B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86161" y="4749167"/>
            <a:ext cx="4660069" cy="288725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29321D73-E8A7-4B87-85CD-AE1A56F5CB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6162" y="5201030"/>
            <a:ext cx="4660067" cy="1248761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60F4D78-1074-4DAC-891D-67B10042B6D9}"/>
              </a:ext>
            </a:extLst>
          </p:cNvPr>
          <p:cNvSpPr/>
          <p:nvPr userDrawn="1"/>
        </p:nvSpPr>
        <p:spPr>
          <a:xfrm>
            <a:off x="6090363" y="5112428"/>
            <a:ext cx="90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6" name="Marcador de posición de imagen 3">
            <a:extLst>
              <a:ext uri="{FF2B5EF4-FFF2-40B4-BE49-F238E27FC236}">
                <a16:creationId xmlns:a16="http://schemas.microsoft.com/office/drawing/2014/main" id="{532F60E6-58B3-41CC-B3FC-0ADDBACB8A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70020" y="1708150"/>
            <a:ext cx="4872615" cy="2576513"/>
          </a:xfrm>
        </p:spPr>
        <p:txBody>
          <a:bodyPr/>
          <a:lstStyle/>
          <a:p>
            <a:endParaRPr lang="es-ES"/>
          </a:p>
        </p:txBody>
      </p:sp>
      <p:sp>
        <p:nvSpPr>
          <p:cNvPr id="20" name="Marcador de posición de imagen 3">
            <a:extLst>
              <a:ext uri="{FF2B5EF4-FFF2-40B4-BE49-F238E27FC236}">
                <a16:creationId xmlns:a16="http://schemas.microsoft.com/office/drawing/2014/main" id="{3ACF93D9-75E3-4195-BA0C-0D28C7549AB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63915" y="1708150"/>
            <a:ext cx="4910977" cy="2576513"/>
          </a:xfrm>
        </p:spPr>
        <p:txBody>
          <a:bodyPr/>
          <a:lstStyle/>
          <a:p>
            <a:endParaRPr lang="es-ES"/>
          </a:p>
        </p:txBody>
      </p:sp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21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7563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3" userDrawn="1">
          <p15:clr>
            <a:srgbClr val="FBAE40"/>
          </p15:clr>
        </p15:guide>
        <p15:guide id="2" orient="horz" pos="2699" userDrawn="1">
          <p15:clr>
            <a:srgbClr val="FBAE40"/>
          </p15:clr>
        </p15:guide>
        <p15:guide id="3" pos="473" userDrawn="1">
          <p15:clr>
            <a:srgbClr val="FBAE40"/>
          </p15:clr>
        </p15:guide>
        <p15:guide id="4" pos="3545" userDrawn="1">
          <p15:clr>
            <a:srgbClr val="FBAE40"/>
          </p15:clr>
        </p15:guide>
        <p15:guide id="5" pos="3835" userDrawn="1">
          <p15:clr>
            <a:srgbClr val="FBAE40"/>
          </p15:clr>
        </p15:guide>
        <p15:guide id="6" pos="692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8006651" cy="539649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2" name="Marcador de texto 17">
            <a:extLst>
              <a:ext uri="{FF2B5EF4-FFF2-40B4-BE49-F238E27FC236}">
                <a16:creationId xmlns:a16="http://schemas.microsoft.com/office/drawing/2014/main" id="{4ED39808-CB9B-46BA-BCC3-461DD0D4E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203" y="3899313"/>
            <a:ext cx="3129245" cy="288725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13" name="Marcador de texto 17">
            <a:extLst>
              <a:ext uri="{FF2B5EF4-FFF2-40B4-BE49-F238E27FC236}">
                <a16:creationId xmlns:a16="http://schemas.microsoft.com/office/drawing/2014/main" id="{D24DB6FF-D0CA-449B-9F35-67358388D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204" y="4351176"/>
            <a:ext cx="3129245" cy="208061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5356BDF-E260-4672-BD13-53509130E234}"/>
              </a:ext>
            </a:extLst>
          </p:cNvPr>
          <p:cNvSpPr/>
          <p:nvPr userDrawn="1"/>
        </p:nvSpPr>
        <p:spPr>
          <a:xfrm>
            <a:off x="772405" y="4262574"/>
            <a:ext cx="90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71716A7C-15FA-41E8-B858-2887C9D0C0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21328" y="3899313"/>
            <a:ext cx="3129245" cy="288725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23" name="Marcador de texto 17">
            <a:extLst>
              <a:ext uri="{FF2B5EF4-FFF2-40B4-BE49-F238E27FC236}">
                <a16:creationId xmlns:a16="http://schemas.microsoft.com/office/drawing/2014/main" id="{5F667C37-5F0D-4281-907F-7D018F9CB5F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21329" y="4351176"/>
            <a:ext cx="3129245" cy="208061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BDAB6B0E-4D2E-4043-BE11-97EDC21F061D}"/>
              </a:ext>
            </a:extLst>
          </p:cNvPr>
          <p:cNvSpPr/>
          <p:nvPr userDrawn="1"/>
        </p:nvSpPr>
        <p:spPr>
          <a:xfrm>
            <a:off x="4225530" y="4262574"/>
            <a:ext cx="90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25" name="Marcador de texto 17">
            <a:extLst>
              <a:ext uri="{FF2B5EF4-FFF2-40B4-BE49-F238E27FC236}">
                <a16:creationId xmlns:a16="http://schemas.microsoft.com/office/drawing/2014/main" id="{BD26DFBF-D165-4A73-BE78-511BB6969A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47220" y="3899313"/>
            <a:ext cx="3129245" cy="288725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26" name="Marcador de texto 17">
            <a:extLst>
              <a:ext uri="{FF2B5EF4-FFF2-40B4-BE49-F238E27FC236}">
                <a16:creationId xmlns:a16="http://schemas.microsoft.com/office/drawing/2014/main" id="{6E74BA77-019D-4B29-AC0B-1190EF7DD0F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547221" y="4351176"/>
            <a:ext cx="3129245" cy="208061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5B55B86C-D23C-4A64-899D-783502EAA533}"/>
              </a:ext>
            </a:extLst>
          </p:cNvPr>
          <p:cNvSpPr/>
          <p:nvPr userDrawn="1"/>
        </p:nvSpPr>
        <p:spPr>
          <a:xfrm>
            <a:off x="7651422" y="4262574"/>
            <a:ext cx="90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28" name="Marcador de posición de imagen 3">
            <a:extLst>
              <a:ext uri="{FF2B5EF4-FFF2-40B4-BE49-F238E27FC236}">
                <a16:creationId xmlns:a16="http://schemas.microsoft.com/office/drawing/2014/main" id="{A2CA655C-E7D2-4439-9FAB-4DB1F3DFD9E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0020" y="1708150"/>
            <a:ext cx="3031959" cy="1756945"/>
          </a:xfrm>
        </p:spPr>
        <p:txBody>
          <a:bodyPr/>
          <a:lstStyle/>
          <a:p>
            <a:endParaRPr lang="es-ES"/>
          </a:p>
        </p:txBody>
      </p:sp>
      <p:sp>
        <p:nvSpPr>
          <p:cNvPr id="29" name="Marcador de posición de imagen 3">
            <a:extLst>
              <a:ext uri="{FF2B5EF4-FFF2-40B4-BE49-F238E27FC236}">
                <a16:creationId xmlns:a16="http://schemas.microsoft.com/office/drawing/2014/main" id="{ACF8E9BE-2643-49A3-8519-3797D8D82A0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216917" y="1708150"/>
            <a:ext cx="3031959" cy="1756945"/>
          </a:xfrm>
        </p:spPr>
        <p:txBody>
          <a:bodyPr/>
          <a:lstStyle/>
          <a:p>
            <a:endParaRPr lang="es-ES"/>
          </a:p>
        </p:txBody>
      </p:sp>
      <p:sp>
        <p:nvSpPr>
          <p:cNvPr id="30" name="Marcador de posición de imagen 3">
            <a:extLst>
              <a:ext uri="{FF2B5EF4-FFF2-40B4-BE49-F238E27FC236}">
                <a16:creationId xmlns:a16="http://schemas.microsoft.com/office/drawing/2014/main" id="{E7B23D7B-2968-447A-AE99-7D4FF8182BE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36580" y="1708150"/>
            <a:ext cx="3031959" cy="1756945"/>
          </a:xfrm>
        </p:spPr>
        <p:txBody>
          <a:bodyPr/>
          <a:lstStyle/>
          <a:p>
            <a:endParaRPr lang="es-ES"/>
          </a:p>
        </p:txBody>
      </p:sp>
      <p:pic>
        <p:nvPicPr>
          <p:cNvPr id="21" name="Imagen 2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1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4536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3" userDrawn="1">
          <p15:clr>
            <a:srgbClr val="FBAE40"/>
          </p15:clr>
        </p15:guide>
        <p15:guide id="2" pos="2399" userDrawn="1">
          <p15:clr>
            <a:srgbClr val="FBAE40"/>
          </p15:clr>
        </p15:guide>
        <p15:guide id="3" pos="2638" userDrawn="1">
          <p15:clr>
            <a:srgbClr val="FBAE40"/>
          </p15:clr>
        </p15:guide>
        <p15:guide id="4" pos="4797" userDrawn="1">
          <p15:clr>
            <a:srgbClr val="FBAE40"/>
          </p15:clr>
        </p15:guide>
        <p15:guide id="5" pos="4566" userDrawn="1">
          <p15:clr>
            <a:srgbClr val="FBAE40"/>
          </p15:clr>
        </p15:guide>
        <p15:guide id="6" pos="6902" userDrawn="1">
          <p15:clr>
            <a:srgbClr val="FBAE40"/>
          </p15:clr>
        </p15:guide>
        <p15:guide id="7" orient="horz" pos="1073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8006651" cy="539649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2" name="Marcador de texto 17">
            <a:extLst>
              <a:ext uri="{FF2B5EF4-FFF2-40B4-BE49-F238E27FC236}">
                <a16:creationId xmlns:a16="http://schemas.microsoft.com/office/drawing/2014/main" id="{239B1CD9-DD16-4FDB-8630-40F7F125C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8203" y="1666333"/>
            <a:ext cx="3984183" cy="548331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Marcador de texto 17">
            <a:extLst>
              <a:ext uri="{FF2B5EF4-FFF2-40B4-BE49-F238E27FC236}">
                <a16:creationId xmlns:a16="http://schemas.microsoft.com/office/drawing/2014/main" id="{565B4425-D6CC-40FC-AD53-2F6F19CE5E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204" y="2338533"/>
            <a:ext cx="3984183" cy="2806344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45314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092" y="2595999"/>
            <a:ext cx="8294575" cy="1324838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7500" b="1" i="0">
                <a:solidFill>
                  <a:schemeClr val="accent2"/>
                </a:solidFill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C7B4796-B65A-4D28-94A9-CD9325B35049}"/>
              </a:ext>
            </a:extLst>
          </p:cNvPr>
          <p:cNvSpPr txBox="1">
            <a:spLocks/>
          </p:cNvSpPr>
          <p:nvPr userDrawn="1"/>
        </p:nvSpPr>
        <p:spPr>
          <a:xfrm>
            <a:off x="640620" y="1640440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sz="7500" dirty="0">
                <a:solidFill>
                  <a:schemeClr val="accent1"/>
                </a:solidFill>
                <a:latin typeface="+mj-lt"/>
              </a:rPr>
              <a:t>–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6C298B7C-2887-4434-96C5-AFD4F0D2A67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6" y="434446"/>
            <a:ext cx="1116541" cy="184552"/>
          </a:xfrm>
          <a:prstGeom prst="rect">
            <a:avLst/>
          </a:prstGeom>
          <a:noFill/>
        </p:spPr>
      </p:pic>
      <p:sp>
        <p:nvSpPr>
          <p:cNvPr id="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444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te Back Cov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092" y="2595999"/>
            <a:ext cx="8294575" cy="1324838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7500" b="1" i="0">
                <a:solidFill>
                  <a:schemeClr val="bg1"/>
                </a:solidFill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36E8DEA1-52BE-4C1D-8A5A-1850B32CEAF9}"/>
              </a:ext>
            </a:extLst>
          </p:cNvPr>
          <p:cNvSpPr txBox="1">
            <a:spLocks/>
          </p:cNvSpPr>
          <p:nvPr userDrawn="1"/>
        </p:nvSpPr>
        <p:spPr>
          <a:xfrm>
            <a:off x="640620" y="1640440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sz="7500" dirty="0">
                <a:solidFill>
                  <a:schemeClr val="accent1"/>
                </a:solidFill>
                <a:latin typeface="+mj-lt"/>
              </a:rPr>
              <a:t>–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9CEB3598-96D2-441A-99D5-8861CDCCA22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0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baseline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0953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ack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092" y="2595999"/>
            <a:ext cx="8294575" cy="1324838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7500" b="1" i="0">
                <a:solidFill>
                  <a:schemeClr val="bg1"/>
                </a:solidFill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F6646F0-4116-4F03-A387-E0E0DC732795}"/>
              </a:ext>
            </a:extLst>
          </p:cNvPr>
          <p:cNvSpPr txBox="1">
            <a:spLocks/>
          </p:cNvSpPr>
          <p:nvPr userDrawn="1"/>
        </p:nvSpPr>
        <p:spPr>
          <a:xfrm>
            <a:off x="640620" y="1640440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sz="7500" dirty="0">
                <a:solidFill>
                  <a:schemeClr val="bg1"/>
                </a:solidFill>
                <a:latin typeface="+mj-lt"/>
              </a:rPr>
              <a:t>–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490167C4-1FAD-45E3-B308-1CF93DA267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0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baseline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81791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te Cov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689" y="2956284"/>
            <a:ext cx="4662407" cy="2030738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5000" b="1" i="0">
                <a:solidFill>
                  <a:schemeClr val="bg1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3DBF58AE-349A-4121-822E-5606C8214683}"/>
              </a:ext>
            </a:extLst>
          </p:cNvPr>
          <p:cNvSpPr txBox="1">
            <a:spLocks/>
          </p:cNvSpPr>
          <p:nvPr userDrawn="1"/>
        </p:nvSpPr>
        <p:spPr>
          <a:xfrm>
            <a:off x="653320" y="2300744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dirty="0">
                <a:solidFill>
                  <a:schemeClr val="accent1"/>
                </a:solidFill>
                <a:latin typeface="+mj-lt"/>
              </a:rPr>
              <a:t>–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B5DE2BF0-2FB2-4B3C-85EB-60715502261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  <a:solidFill>
            <a:schemeClr val="bg1">
              <a:alpha val="10000"/>
            </a:schemeClr>
          </a:solidFill>
        </p:grpSpPr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8" name="Marcador de texto 5">
            <a:extLst>
              <a:ext uri="{FF2B5EF4-FFF2-40B4-BE49-F238E27FC236}">
                <a16:creationId xmlns:a16="http://schemas.microsoft.com/office/drawing/2014/main" id="{C2F74DAA-57C9-40E1-94F4-AF415810FBF8}"/>
              </a:ext>
            </a:extLst>
          </p:cNvPr>
          <p:cNvSpPr txBox="1">
            <a:spLocks/>
          </p:cNvSpPr>
          <p:nvPr userDrawn="1"/>
        </p:nvSpPr>
        <p:spPr>
          <a:xfrm>
            <a:off x="653320" y="600213"/>
            <a:ext cx="4791774" cy="305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spc="-8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8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CS-Centre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-8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Johnson Controls - Hitachi Air Conditioning Spain, S.A.U.</a:t>
            </a:r>
            <a:endParaRPr kumimoji="0" lang="es-ES" sz="1700" b="0" i="1" u="none" strike="noStrike" kern="1200" cap="none" spc="-8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1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baseline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1893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689" y="2956283"/>
            <a:ext cx="4662407" cy="2024791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5000" b="1" i="0">
                <a:solidFill>
                  <a:schemeClr val="bg1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591FF86-D6C9-4CA3-81D1-D83C18E3A57E}"/>
              </a:ext>
            </a:extLst>
          </p:cNvPr>
          <p:cNvSpPr txBox="1">
            <a:spLocks/>
          </p:cNvSpPr>
          <p:nvPr userDrawn="1"/>
        </p:nvSpPr>
        <p:spPr>
          <a:xfrm>
            <a:off x="653320" y="2300744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  <a:latin typeface="+mj-lt"/>
              </a:rPr>
              <a:t>–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C5B6F7FC-A71E-49B1-BA0F-5E77B5B2B64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9" name="Grupo 28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</p:grpSpPr>
        <p:sp>
          <p:nvSpPr>
            <p:cNvPr id="25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solidFill>
              <a:srgbClr val="FFFFFF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4" name="Marcador de texto 5">
            <a:extLst>
              <a:ext uri="{FF2B5EF4-FFF2-40B4-BE49-F238E27FC236}">
                <a16:creationId xmlns:a16="http://schemas.microsoft.com/office/drawing/2014/main" id="{C2F74DAA-57C9-40E1-94F4-AF415810FBF8}"/>
              </a:ext>
            </a:extLst>
          </p:cNvPr>
          <p:cNvSpPr txBox="1">
            <a:spLocks/>
          </p:cNvSpPr>
          <p:nvPr userDrawn="1"/>
        </p:nvSpPr>
        <p:spPr>
          <a:xfrm>
            <a:off x="653320" y="600213"/>
            <a:ext cx="4791774" cy="305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spc="-8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8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CS-Centre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-8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Johnson Controls - Hitachi Air Conditioning Spain, S.A.U.</a:t>
            </a:r>
            <a:endParaRPr kumimoji="0" lang="es-ES" sz="1700" b="0" i="1" u="none" strike="noStrike" kern="1200" cap="none" spc="-8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baseline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648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aft Divi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7" y="3022385"/>
            <a:ext cx="4699078" cy="1637750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4000" b="1" i="0">
                <a:solidFill>
                  <a:schemeClr val="accent2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15D248A-BF3E-4AD6-BE06-36C0D4C7F7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023" y="587723"/>
            <a:ext cx="2943510" cy="173518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5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s-ES" dirty="0"/>
              <a:t>00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5518A63C-A3CC-448F-A27E-146123B612E2}"/>
              </a:ext>
            </a:extLst>
          </p:cNvPr>
          <p:cNvSpPr txBox="1">
            <a:spLocks/>
          </p:cNvSpPr>
          <p:nvPr userDrawn="1"/>
        </p:nvSpPr>
        <p:spPr>
          <a:xfrm>
            <a:off x="670253" y="2525471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sz="4000" dirty="0">
                <a:solidFill>
                  <a:schemeClr val="accent1"/>
                </a:solidFill>
                <a:latin typeface="+mj-lt"/>
              </a:rPr>
              <a:t>–</a:t>
            </a:r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  <a:solidFill>
            <a:schemeClr val="bg1">
              <a:alpha val="50000"/>
            </a:schemeClr>
          </a:solidFill>
        </p:grpSpPr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18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4582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oling Divi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7" y="3022385"/>
            <a:ext cx="4699078" cy="1637750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4000" b="1" i="0">
                <a:solidFill>
                  <a:schemeClr val="accent2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15D248A-BF3E-4AD6-BE06-36C0D4C7F7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023" y="587723"/>
            <a:ext cx="2943510" cy="173518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5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s-ES" dirty="0"/>
              <a:t>00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55CBFBD6-309B-4282-9576-4DD5710B741D}"/>
              </a:ext>
            </a:extLst>
          </p:cNvPr>
          <p:cNvSpPr txBox="1">
            <a:spLocks/>
          </p:cNvSpPr>
          <p:nvPr userDrawn="1"/>
        </p:nvSpPr>
        <p:spPr>
          <a:xfrm>
            <a:off x="670253" y="2525471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>
              <a:lnSpc>
                <a:spcPct val="80000"/>
              </a:lnSpc>
              <a:spcBef>
                <a:spcPct val="0"/>
              </a:spcBef>
              <a:buNone/>
              <a:defRPr sz="4000" b="1" i="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j-cs"/>
              </a:defRPr>
            </a:lvl1pPr>
          </a:lstStyle>
          <a:p>
            <a:pPr lvl="0"/>
            <a:r>
              <a:rPr lang="es-ES" dirty="0"/>
              <a:t>–</a:t>
            </a: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  <a:solidFill>
            <a:schemeClr val="bg1">
              <a:alpha val="50000"/>
            </a:schemeClr>
          </a:solidFill>
        </p:grpSpPr>
        <p:sp>
          <p:nvSpPr>
            <p:cNvPr id="15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1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183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ting Divi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7" y="3022385"/>
            <a:ext cx="4699078" cy="1637750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4000" b="1" i="0">
                <a:solidFill>
                  <a:schemeClr val="accent2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15D248A-BF3E-4AD6-BE06-36C0D4C7F7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023" y="587723"/>
            <a:ext cx="2943510" cy="173518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5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s-ES" dirty="0"/>
              <a:t>00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A8BF1AC-5811-431B-B52F-16759BF53184}"/>
              </a:ext>
            </a:extLst>
          </p:cNvPr>
          <p:cNvSpPr txBox="1">
            <a:spLocks/>
          </p:cNvSpPr>
          <p:nvPr userDrawn="1"/>
        </p:nvSpPr>
        <p:spPr>
          <a:xfrm>
            <a:off x="670253" y="2525471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 lvl="0">
              <a:lnSpc>
                <a:spcPct val="80000"/>
              </a:lnSpc>
              <a:spcBef>
                <a:spcPct val="0"/>
              </a:spcBef>
              <a:buNone/>
              <a:defRPr sz="4000" b="1" i="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j-cs"/>
              </a:defRPr>
            </a:lvl1pPr>
          </a:lstStyle>
          <a:p>
            <a:pPr lvl="0"/>
            <a:r>
              <a:rPr lang="es-ES" dirty="0"/>
              <a:t>–</a:t>
            </a: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  <a:solidFill>
            <a:schemeClr val="bg1">
              <a:alpha val="50000"/>
            </a:schemeClr>
          </a:solidFill>
        </p:grpSpPr>
        <p:sp>
          <p:nvSpPr>
            <p:cNvPr id="14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1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972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graphy Divider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F80D664F-D21B-4D61-88A3-AA2E066556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9748" y="-6947"/>
            <a:ext cx="12201525" cy="6858000"/>
          </a:xfrm>
          <a:custGeom>
            <a:avLst/>
            <a:gdLst>
              <a:gd name="connsiteX0" fmla="*/ 791797 w 12201525"/>
              <a:gd name="connsiteY0" fmla="*/ 2780348 h 6858000"/>
              <a:gd name="connsiteX1" fmla="*/ 791797 w 12201525"/>
              <a:gd name="connsiteY1" fmla="*/ 2826068 h 6858000"/>
              <a:gd name="connsiteX2" fmla="*/ 985838 w 12201525"/>
              <a:gd name="connsiteY2" fmla="*/ 2826068 h 6858000"/>
              <a:gd name="connsiteX3" fmla="*/ 985838 w 12201525"/>
              <a:gd name="connsiteY3" fmla="*/ 2780348 h 6858000"/>
              <a:gd name="connsiteX4" fmla="*/ 0 w 12201525"/>
              <a:gd name="connsiteY4" fmla="*/ 0 h 6858000"/>
              <a:gd name="connsiteX5" fmla="*/ 12201525 w 12201525"/>
              <a:gd name="connsiteY5" fmla="*/ 0 h 6858000"/>
              <a:gd name="connsiteX6" fmla="*/ 12201525 w 12201525"/>
              <a:gd name="connsiteY6" fmla="*/ 6858000 h 6858000"/>
              <a:gd name="connsiteX7" fmla="*/ 0 w 122015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1525" h="6858000">
                <a:moveTo>
                  <a:pt x="791797" y="2780348"/>
                </a:moveTo>
                <a:lnTo>
                  <a:pt x="791797" y="2826068"/>
                </a:lnTo>
                <a:lnTo>
                  <a:pt x="985838" y="2826068"/>
                </a:lnTo>
                <a:lnTo>
                  <a:pt x="985838" y="2780348"/>
                </a:lnTo>
                <a:close/>
                <a:moveTo>
                  <a:pt x="0" y="0"/>
                </a:moveTo>
                <a:lnTo>
                  <a:pt x="12201525" y="0"/>
                </a:lnTo>
                <a:lnTo>
                  <a:pt x="1220152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7" y="3022385"/>
            <a:ext cx="4699078" cy="1637750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4000" b="1" i="0">
                <a:solidFill>
                  <a:schemeClr val="bg1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15D248A-BF3E-4AD6-BE06-36C0D4C7F7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023" y="587723"/>
            <a:ext cx="2943510" cy="173518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500" b="1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s-ES" dirty="0"/>
              <a:t>00</a:t>
            </a:r>
          </a:p>
        </p:txBody>
      </p:sp>
      <p:sp>
        <p:nvSpPr>
          <p:cNvPr id="69" name="Freeform 30">
            <a:extLst>
              <a:ext uri="{FF2B5EF4-FFF2-40B4-BE49-F238E27FC236}">
                <a16:creationId xmlns:a16="http://schemas.microsoft.com/office/drawing/2014/main" id="{3E856F41-D5B9-4900-A7EE-2EA5EF138E37}"/>
              </a:ext>
            </a:extLst>
          </p:cNvPr>
          <p:cNvSpPr>
            <a:spLocks/>
          </p:cNvSpPr>
          <p:nvPr userDrawn="1"/>
        </p:nvSpPr>
        <p:spPr bwMode="auto">
          <a:xfrm>
            <a:off x="5557794" y="960071"/>
            <a:ext cx="603818" cy="648673"/>
          </a:xfrm>
          <a:custGeom>
            <a:avLst/>
            <a:gdLst>
              <a:gd name="T0" fmla="*/ 536 w 700"/>
              <a:gd name="T1" fmla="*/ 213 h 752"/>
              <a:gd name="T2" fmla="*/ 573 w 700"/>
              <a:gd name="T3" fmla="*/ 253 h 752"/>
              <a:gd name="T4" fmla="*/ 589 w 700"/>
              <a:gd name="T5" fmla="*/ 297 h 752"/>
              <a:gd name="T6" fmla="*/ 597 w 700"/>
              <a:gd name="T7" fmla="*/ 359 h 752"/>
              <a:gd name="T8" fmla="*/ 587 w 700"/>
              <a:gd name="T9" fmla="*/ 430 h 752"/>
              <a:gd name="T10" fmla="*/ 563 w 700"/>
              <a:gd name="T11" fmla="*/ 485 h 752"/>
              <a:gd name="T12" fmla="*/ 508 w 700"/>
              <a:gd name="T13" fmla="*/ 533 h 752"/>
              <a:gd name="T14" fmla="*/ 445 w 700"/>
              <a:gd name="T15" fmla="*/ 555 h 752"/>
              <a:gd name="T16" fmla="*/ 358 w 700"/>
              <a:gd name="T17" fmla="*/ 565 h 752"/>
              <a:gd name="T18" fmla="*/ 285 w 700"/>
              <a:gd name="T19" fmla="*/ 559 h 752"/>
              <a:gd name="T20" fmla="*/ 219 w 700"/>
              <a:gd name="T21" fmla="*/ 543 h 752"/>
              <a:gd name="T22" fmla="*/ 171 w 700"/>
              <a:gd name="T23" fmla="*/ 517 h 752"/>
              <a:gd name="T24" fmla="*/ 126 w 700"/>
              <a:gd name="T25" fmla="*/ 462 h 752"/>
              <a:gd name="T26" fmla="*/ 108 w 700"/>
              <a:gd name="T27" fmla="*/ 403 h 752"/>
              <a:gd name="T28" fmla="*/ 104 w 700"/>
              <a:gd name="T29" fmla="*/ 339 h 752"/>
              <a:gd name="T30" fmla="*/ 115 w 700"/>
              <a:gd name="T31" fmla="*/ 282 h 752"/>
              <a:gd name="T32" fmla="*/ 145 w 700"/>
              <a:gd name="T33" fmla="*/ 230 h 752"/>
              <a:gd name="T34" fmla="*/ 193 w 700"/>
              <a:gd name="T35" fmla="*/ 198 h 752"/>
              <a:gd name="T36" fmla="*/ 230 w 700"/>
              <a:gd name="T37" fmla="*/ 189 h 752"/>
              <a:gd name="T38" fmla="*/ 201 w 700"/>
              <a:gd name="T39" fmla="*/ 12 h 752"/>
              <a:gd name="T40" fmla="*/ 162 w 700"/>
              <a:gd name="T41" fmla="*/ 22 h 752"/>
              <a:gd name="T42" fmla="*/ 118 w 700"/>
              <a:gd name="T43" fmla="*/ 48 h 752"/>
              <a:gd name="T44" fmla="*/ 81 w 700"/>
              <a:gd name="T45" fmla="*/ 82 h 752"/>
              <a:gd name="T46" fmla="*/ 53 w 700"/>
              <a:gd name="T47" fmla="*/ 125 h 752"/>
              <a:gd name="T48" fmla="*/ 28 w 700"/>
              <a:gd name="T49" fmla="*/ 188 h 752"/>
              <a:gd name="T50" fmla="*/ 4 w 700"/>
              <a:gd name="T51" fmla="*/ 300 h 752"/>
              <a:gd name="T52" fmla="*/ 1 w 700"/>
              <a:gd name="T53" fmla="*/ 385 h 752"/>
              <a:gd name="T54" fmla="*/ 15 w 700"/>
              <a:gd name="T55" fmla="*/ 483 h 752"/>
              <a:gd name="T56" fmla="*/ 37 w 700"/>
              <a:gd name="T57" fmla="*/ 554 h 752"/>
              <a:gd name="T58" fmla="*/ 88 w 700"/>
              <a:gd name="T59" fmla="*/ 641 h 752"/>
              <a:gd name="T60" fmla="*/ 162 w 700"/>
              <a:gd name="T61" fmla="*/ 705 h 752"/>
              <a:gd name="T62" fmla="*/ 231 w 700"/>
              <a:gd name="T63" fmla="*/ 734 h 752"/>
              <a:gd name="T64" fmla="*/ 332 w 700"/>
              <a:gd name="T65" fmla="*/ 751 h 752"/>
              <a:gd name="T66" fmla="*/ 395 w 700"/>
              <a:gd name="T67" fmla="*/ 749 h 752"/>
              <a:gd name="T68" fmla="*/ 466 w 700"/>
              <a:gd name="T69" fmla="*/ 737 h 752"/>
              <a:gd name="T70" fmla="*/ 515 w 700"/>
              <a:gd name="T71" fmla="*/ 720 h 752"/>
              <a:gd name="T72" fmla="*/ 571 w 700"/>
              <a:gd name="T73" fmla="*/ 687 h 752"/>
              <a:gd name="T74" fmla="*/ 618 w 700"/>
              <a:gd name="T75" fmla="*/ 641 h 752"/>
              <a:gd name="T76" fmla="*/ 654 w 700"/>
              <a:gd name="T77" fmla="*/ 583 h 752"/>
              <a:gd name="T78" fmla="*/ 673 w 700"/>
              <a:gd name="T79" fmla="*/ 537 h 752"/>
              <a:gd name="T80" fmla="*/ 696 w 700"/>
              <a:gd name="T81" fmla="*/ 427 h 752"/>
              <a:gd name="T82" fmla="*/ 700 w 700"/>
              <a:gd name="T83" fmla="*/ 359 h 752"/>
              <a:gd name="T84" fmla="*/ 688 w 700"/>
              <a:gd name="T85" fmla="*/ 240 h 752"/>
              <a:gd name="T86" fmla="*/ 653 w 700"/>
              <a:gd name="T87" fmla="*/ 130 h 752"/>
              <a:gd name="T88" fmla="*/ 636 w 700"/>
              <a:gd name="T89" fmla="*/ 97 h 752"/>
              <a:gd name="T90" fmla="*/ 604 w 700"/>
              <a:gd name="T91" fmla="*/ 61 h 752"/>
              <a:gd name="T92" fmla="*/ 532 w 700"/>
              <a:gd name="T93" fmla="*/ 15 h 752"/>
              <a:gd name="T94" fmla="*/ 476 w 700"/>
              <a:gd name="T95" fmla="*/ 1 h 752"/>
              <a:gd name="T96" fmla="*/ 444 w 700"/>
              <a:gd name="T97" fmla="*/ 186 h 752"/>
              <a:gd name="T98" fmla="*/ 506 w 700"/>
              <a:gd name="T99" fmla="*/ 196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00" h="752">
                <a:moveTo>
                  <a:pt x="513" y="200"/>
                </a:moveTo>
                <a:lnTo>
                  <a:pt x="513" y="200"/>
                </a:lnTo>
                <a:lnTo>
                  <a:pt x="526" y="206"/>
                </a:lnTo>
                <a:lnTo>
                  <a:pt x="536" y="213"/>
                </a:lnTo>
                <a:lnTo>
                  <a:pt x="547" y="221"/>
                </a:lnTo>
                <a:lnTo>
                  <a:pt x="556" y="230"/>
                </a:lnTo>
                <a:lnTo>
                  <a:pt x="566" y="241"/>
                </a:lnTo>
                <a:lnTo>
                  <a:pt x="573" y="253"/>
                </a:lnTo>
                <a:lnTo>
                  <a:pt x="578" y="264"/>
                </a:lnTo>
                <a:lnTo>
                  <a:pt x="583" y="277"/>
                </a:lnTo>
                <a:lnTo>
                  <a:pt x="583" y="277"/>
                </a:lnTo>
                <a:lnTo>
                  <a:pt x="589" y="297"/>
                </a:lnTo>
                <a:lnTo>
                  <a:pt x="594" y="317"/>
                </a:lnTo>
                <a:lnTo>
                  <a:pt x="596" y="338"/>
                </a:lnTo>
                <a:lnTo>
                  <a:pt x="597" y="359"/>
                </a:lnTo>
                <a:lnTo>
                  <a:pt x="597" y="359"/>
                </a:lnTo>
                <a:lnTo>
                  <a:pt x="597" y="371"/>
                </a:lnTo>
                <a:lnTo>
                  <a:pt x="596" y="384"/>
                </a:lnTo>
                <a:lnTo>
                  <a:pt x="592" y="407"/>
                </a:lnTo>
                <a:lnTo>
                  <a:pt x="587" y="430"/>
                </a:lnTo>
                <a:lnTo>
                  <a:pt x="581" y="454"/>
                </a:lnTo>
                <a:lnTo>
                  <a:pt x="581" y="454"/>
                </a:lnTo>
                <a:lnTo>
                  <a:pt x="573" y="470"/>
                </a:lnTo>
                <a:lnTo>
                  <a:pt x="563" y="485"/>
                </a:lnTo>
                <a:lnTo>
                  <a:pt x="552" y="499"/>
                </a:lnTo>
                <a:lnTo>
                  <a:pt x="539" y="512"/>
                </a:lnTo>
                <a:lnTo>
                  <a:pt x="525" y="524"/>
                </a:lnTo>
                <a:lnTo>
                  <a:pt x="508" y="533"/>
                </a:lnTo>
                <a:lnTo>
                  <a:pt x="492" y="541"/>
                </a:lnTo>
                <a:lnTo>
                  <a:pt x="474" y="548"/>
                </a:lnTo>
                <a:lnTo>
                  <a:pt x="474" y="548"/>
                </a:lnTo>
                <a:lnTo>
                  <a:pt x="445" y="555"/>
                </a:lnTo>
                <a:lnTo>
                  <a:pt x="416" y="560"/>
                </a:lnTo>
                <a:lnTo>
                  <a:pt x="387" y="564"/>
                </a:lnTo>
                <a:lnTo>
                  <a:pt x="358" y="565"/>
                </a:lnTo>
                <a:lnTo>
                  <a:pt x="358" y="565"/>
                </a:lnTo>
                <a:lnTo>
                  <a:pt x="339" y="565"/>
                </a:lnTo>
                <a:lnTo>
                  <a:pt x="320" y="564"/>
                </a:lnTo>
                <a:lnTo>
                  <a:pt x="303" y="561"/>
                </a:lnTo>
                <a:lnTo>
                  <a:pt x="285" y="559"/>
                </a:lnTo>
                <a:lnTo>
                  <a:pt x="268" y="555"/>
                </a:lnTo>
                <a:lnTo>
                  <a:pt x="250" y="552"/>
                </a:lnTo>
                <a:lnTo>
                  <a:pt x="234" y="547"/>
                </a:lnTo>
                <a:lnTo>
                  <a:pt x="219" y="543"/>
                </a:lnTo>
                <a:lnTo>
                  <a:pt x="219" y="543"/>
                </a:lnTo>
                <a:lnTo>
                  <a:pt x="201" y="535"/>
                </a:lnTo>
                <a:lnTo>
                  <a:pt x="185" y="527"/>
                </a:lnTo>
                <a:lnTo>
                  <a:pt x="171" y="517"/>
                </a:lnTo>
                <a:lnTo>
                  <a:pt x="157" y="505"/>
                </a:lnTo>
                <a:lnTo>
                  <a:pt x="145" y="491"/>
                </a:lnTo>
                <a:lnTo>
                  <a:pt x="134" y="477"/>
                </a:lnTo>
                <a:lnTo>
                  <a:pt x="126" y="462"/>
                </a:lnTo>
                <a:lnTo>
                  <a:pt x="120" y="445"/>
                </a:lnTo>
                <a:lnTo>
                  <a:pt x="120" y="445"/>
                </a:lnTo>
                <a:lnTo>
                  <a:pt x="113" y="424"/>
                </a:lnTo>
                <a:lnTo>
                  <a:pt x="108" y="403"/>
                </a:lnTo>
                <a:lnTo>
                  <a:pt x="104" y="382"/>
                </a:lnTo>
                <a:lnTo>
                  <a:pt x="103" y="360"/>
                </a:lnTo>
                <a:lnTo>
                  <a:pt x="103" y="360"/>
                </a:lnTo>
                <a:lnTo>
                  <a:pt x="104" y="339"/>
                </a:lnTo>
                <a:lnTo>
                  <a:pt x="106" y="319"/>
                </a:lnTo>
                <a:lnTo>
                  <a:pt x="110" y="300"/>
                </a:lnTo>
                <a:lnTo>
                  <a:pt x="115" y="282"/>
                </a:lnTo>
                <a:lnTo>
                  <a:pt x="115" y="282"/>
                </a:lnTo>
                <a:lnTo>
                  <a:pt x="120" y="268"/>
                </a:lnTo>
                <a:lnTo>
                  <a:pt x="127" y="254"/>
                </a:lnTo>
                <a:lnTo>
                  <a:pt x="136" y="242"/>
                </a:lnTo>
                <a:lnTo>
                  <a:pt x="145" y="230"/>
                </a:lnTo>
                <a:lnTo>
                  <a:pt x="155" y="220"/>
                </a:lnTo>
                <a:lnTo>
                  <a:pt x="167" y="212"/>
                </a:lnTo>
                <a:lnTo>
                  <a:pt x="179" y="203"/>
                </a:lnTo>
                <a:lnTo>
                  <a:pt x="193" y="198"/>
                </a:lnTo>
                <a:lnTo>
                  <a:pt x="193" y="198"/>
                </a:lnTo>
                <a:lnTo>
                  <a:pt x="205" y="194"/>
                </a:lnTo>
                <a:lnTo>
                  <a:pt x="217" y="192"/>
                </a:lnTo>
                <a:lnTo>
                  <a:pt x="230" y="189"/>
                </a:lnTo>
                <a:lnTo>
                  <a:pt x="243" y="189"/>
                </a:lnTo>
                <a:lnTo>
                  <a:pt x="242" y="2"/>
                </a:lnTo>
                <a:lnTo>
                  <a:pt x="242" y="2"/>
                </a:lnTo>
                <a:lnTo>
                  <a:pt x="201" y="12"/>
                </a:lnTo>
                <a:lnTo>
                  <a:pt x="201" y="12"/>
                </a:lnTo>
                <a:lnTo>
                  <a:pt x="188" y="14"/>
                </a:lnTo>
                <a:lnTo>
                  <a:pt x="175" y="18"/>
                </a:lnTo>
                <a:lnTo>
                  <a:pt x="162" y="22"/>
                </a:lnTo>
                <a:lnTo>
                  <a:pt x="151" y="28"/>
                </a:lnTo>
                <a:lnTo>
                  <a:pt x="139" y="34"/>
                </a:lnTo>
                <a:lnTo>
                  <a:pt x="129" y="40"/>
                </a:lnTo>
                <a:lnTo>
                  <a:pt x="118" y="48"/>
                </a:lnTo>
                <a:lnTo>
                  <a:pt x="108" y="55"/>
                </a:lnTo>
                <a:lnTo>
                  <a:pt x="98" y="63"/>
                </a:lnTo>
                <a:lnTo>
                  <a:pt x="90" y="73"/>
                </a:lnTo>
                <a:lnTo>
                  <a:pt x="81" y="82"/>
                </a:lnTo>
                <a:lnTo>
                  <a:pt x="72" y="92"/>
                </a:lnTo>
                <a:lnTo>
                  <a:pt x="65" y="103"/>
                </a:lnTo>
                <a:lnTo>
                  <a:pt x="58" y="113"/>
                </a:lnTo>
                <a:lnTo>
                  <a:pt x="53" y="125"/>
                </a:lnTo>
                <a:lnTo>
                  <a:pt x="47" y="137"/>
                </a:lnTo>
                <a:lnTo>
                  <a:pt x="47" y="137"/>
                </a:lnTo>
                <a:lnTo>
                  <a:pt x="37" y="163"/>
                </a:lnTo>
                <a:lnTo>
                  <a:pt x="28" y="188"/>
                </a:lnTo>
                <a:lnTo>
                  <a:pt x="20" y="215"/>
                </a:lnTo>
                <a:lnTo>
                  <a:pt x="13" y="243"/>
                </a:lnTo>
                <a:lnTo>
                  <a:pt x="7" y="271"/>
                </a:lnTo>
                <a:lnTo>
                  <a:pt x="4" y="300"/>
                </a:lnTo>
                <a:lnTo>
                  <a:pt x="1" y="330"/>
                </a:lnTo>
                <a:lnTo>
                  <a:pt x="0" y="360"/>
                </a:lnTo>
                <a:lnTo>
                  <a:pt x="0" y="360"/>
                </a:lnTo>
                <a:lnTo>
                  <a:pt x="1" y="385"/>
                </a:lnTo>
                <a:lnTo>
                  <a:pt x="2" y="409"/>
                </a:lnTo>
                <a:lnTo>
                  <a:pt x="6" y="435"/>
                </a:lnTo>
                <a:lnTo>
                  <a:pt x="11" y="460"/>
                </a:lnTo>
                <a:lnTo>
                  <a:pt x="15" y="483"/>
                </a:lnTo>
                <a:lnTo>
                  <a:pt x="21" y="507"/>
                </a:lnTo>
                <a:lnTo>
                  <a:pt x="29" y="531"/>
                </a:lnTo>
                <a:lnTo>
                  <a:pt x="37" y="554"/>
                </a:lnTo>
                <a:lnTo>
                  <a:pt x="37" y="554"/>
                </a:lnTo>
                <a:lnTo>
                  <a:pt x="47" y="578"/>
                </a:lnTo>
                <a:lnTo>
                  <a:pt x="60" y="600"/>
                </a:lnTo>
                <a:lnTo>
                  <a:pt x="72" y="621"/>
                </a:lnTo>
                <a:lnTo>
                  <a:pt x="88" y="641"/>
                </a:lnTo>
                <a:lnTo>
                  <a:pt x="105" y="659"/>
                </a:lnTo>
                <a:lnTo>
                  <a:pt x="123" y="676"/>
                </a:lnTo>
                <a:lnTo>
                  <a:pt x="143" y="691"/>
                </a:lnTo>
                <a:lnTo>
                  <a:pt x="162" y="705"/>
                </a:lnTo>
                <a:lnTo>
                  <a:pt x="162" y="705"/>
                </a:lnTo>
                <a:lnTo>
                  <a:pt x="185" y="716"/>
                </a:lnTo>
                <a:lnTo>
                  <a:pt x="208" y="726"/>
                </a:lnTo>
                <a:lnTo>
                  <a:pt x="231" y="734"/>
                </a:lnTo>
                <a:lnTo>
                  <a:pt x="256" y="740"/>
                </a:lnTo>
                <a:lnTo>
                  <a:pt x="282" y="745"/>
                </a:lnTo>
                <a:lnTo>
                  <a:pt x="306" y="748"/>
                </a:lnTo>
                <a:lnTo>
                  <a:pt x="332" y="751"/>
                </a:lnTo>
                <a:lnTo>
                  <a:pt x="358" y="752"/>
                </a:lnTo>
                <a:lnTo>
                  <a:pt x="358" y="752"/>
                </a:lnTo>
                <a:lnTo>
                  <a:pt x="376" y="751"/>
                </a:lnTo>
                <a:lnTo>
                  <a:pt x="395" y="749"/>
                </a:lnTo>
                <a:lnTo>
                  <a:pt x="414" y="748"/>
                </a:lnTo>
                <a:lnTo>
                  <a:pt x="431" y="745"/>
                </a:lnTo>
                <a:lnTo>
                  <a:pt x="449" y="741"/>
                </a:lnTo>
                <a:lnTo>
                  <a:pt x="466" y="737"/>
                </a:lnTo>
                <a:lnTo>
                  <a:pt x="484" y="732"/>
                </a:lnTo>
                <a:lnTo>
                  <a:pt x="500" y="726"/>
                </a:lnTo>
                <a:lnTo>
                  <a:pt x="500" y="726"/>
                </a:lnTo>
                <a:lnTo>
                  <a:pt x="515" y="720"/>
                </a:lnTo>
                <a:lnTo>
                  <a:pt x="531" y="713"/>
                </a:lnTo>
                <a:lnTo>
                  <a:pt x="545" y="706"/>
                </a:lnTo>
                <a:lnTo>
                  <a:pt x="559" y="697"/>
                </a:lnTo>
                <a:lnTo>
                  <a:pt x="571" y="687"/>
                </a:lnTo>
                <a:lnTo>
                  <a:pt x="584" y="677"/>
                </a:lnTo>
                <a:lnTo>
                  <a:pt x="596" y="665"/>
                </a:lnTo>
                <a:lnTo>
                  <a:pt x="608" y="654"/>
                </a:lnTo>
                <a:lnTo>
                  <a:pt x="618" y="641"/>
                </a:lnTo>
                <a:lnTo>
                  <a:pt x="629" y="627"/>
                </a:lnTo>
                <a:lnTo>
                  <a:pt x="638" y="613"/>
                </a:lnTo>
                <a:lnTo>
                  <a:pt x="646" y="599"/>
                </a:lnTo>
                <a:lnTo>
                  <a:pt x="654" y="583"/>
                </a:lnTo>
                <a:lnTo>
                  <a:pt x="661" y="568"/>
                </a:lnTo>
                <a:lnTo>
                  <a:pt x="667" y="553"/>
                </a:lnTo>
                <a:lnTo>
                  <a:pt x="673" y="537"/>
                </a:lnTo>
                <a:lnTo>
                  <a:pt x="673" y="537"/>
                </a:lnTo>
                <a:lnTo>
                  <a:pt x="685" y="493"/>
                </a:lnTo>
                <a:lnTo>
                  <a:pt x="689" y="471"/>
                </a:lnTo>
                <a:lnTo>
                  <a:pt x="693" y="449"/>
                </a:lnTo>
                <a:lnTo>
                  <a:pt x="696" y="427"/>
                </a:lnTo>
                <a:lnTo>
                  <a:pt x="699" y="405"/>
                </a:lnTo>
                <a:lnTo>
                  <a:pt x="700" y="381"/>
                </a:lnTo>
                <a:lnTo>
                  <a:pt x="700" y="359"/>
                </a:lnTo>
                <a:lnTo>
                  <a:pt x="700" y="359"/>
                </a:lnTo>
                <a:lnTo>
                  <a:pt x="700" y="329"/>
                </a:lnTo>
                <a:lnTo>
                  <a:pt x="698" y="298"/>
                </a:lnTo>
                <a:lnTo>
                  <a:pt x="693" y="269"/>
                </a:lnTo>
                <a:lnTo>
                  <a:pt x="688" y="240"/>
                </a:lnTo>
                <a:lnTo>
                  <a:pt x="681" y="212"/>
                </a:lnTo>
                <a:lnTo>
                  <a:pt x="673" y="184"/>
                </a:lnTo>
                <a:lnTo>
                  <a:pt x="664" y="157"/>
                </a:lnTo>
                <a:lnTo>
                  <a:pt x="653" y="130"/>
                </a:lnTo>
                <a:lnTo>
                  <a:pt x="653" y="130"/>
                </a:lnTo>
                <a:lnTo>
                  <a:pt x="647" y="119"/>
                </a:lnTo>
                <a:lnTo>
                  <a:pt x="642" y="108"/>
                </a:lnTo>
                <a:lnTo>
                  <a:pt x="636" y="97"/>
                </a:lnTo>
                <a:lnTo>
                  <a:pt x="629" y="88"/>
                </a:lnTo>
                <a:lnTo>
                  <a:pt x="621" y="78"/>
                </a:lnTo>
                <a:lnTo>
                  <a:pt x="612" y="69"/>
                </a:lnTo>
                <a:lnTo>
                  <a:pt x="604" y="61"/>
                </a:lnTo>
                <a:lnTo>
                  <a:pt x="595" y="53"/>
                </a:lnTo>
                <a:lnTo>
                  <a:pt x="575" y="37"/>
                </a:lnTo>
                <a:lnTo>
                  <a:pt x="554" y="26"/>
                </a:lnTo>
                <a:lnTo>
                  <a:pt x="532" y="15"/>
                </a:lnTo>
                <a:lnTo>
                  <a:pt x="507" y="8"/>
                </a:lnTo>
                <a:lnTo>
                  <a:pt x="507" y="8"/>
                </a:lnTo>
                <a:lnTo>
                  <a:pt x="491" y="5"/>
                </a:lnTo>
                <a:lnTo>
                  <a:pt x="476" y="1"/>
                </a:lnTo>
                <a:lnTo>
                  <a:pt x="459" y="0"/>
                </a:lnTo>
                <a:lnTo>
                  <a:pt x="443" y="0"/>
                </a:lnTo>
                <a:lnTo>
                  <a:pt x="444" y="186"/>
                </a:lnTo>
                <a:lnTo>
                  <a:pt x="444" y="186"/>
                </a:lnTo>
                <a:lnTo>
                  <a:pt x="463" y="187"/>
                </a:lnTo>
                <a:lnTo>
                  <a:pt x="480" y="189"/>
                </a:lnTo>
                <a:lnTo>
                  <a:pt x="498" y="193"/>
                </a:lnTo>
                <a:lnTo>
                  <a:pt x="506" y="196"/>
                </a:lnTo>
                <a:lnTo>
                  <a:pt x="513" y="20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3" name="Freeform 41">
            <a:extLst>
              <a:ext uri="{FF2B5EF4-FFF2-40B4-BE49-F238E27FC236}">
                <a16:creationId xmlns:a16="http://schemas.microsoft.com/office/drawing/2014/main" id="{EAFDBC16-A916-4349-94B0-EFE7A965C0A5}"/>
              </a:ext>
            </a:extLst>
          </p:cNvPr>
          <p:cNvSpPr>
            <a:spLocks/>
          </p:cNvSpPr>
          <p:nvPr userDrawn="1"/>
        </p:nvSpPr>
        <p:spPr bwMode="auto">
          <a:xfrm>
            <a:off x="5540375" y="3871913"/>
            <a:ext cx="652463" cy="700088"/>
          </a:xfrm>
          <a:custGeom>
            <a:avLst/>
            <a:gdLst>
              <a:gd name="T0" fmla="*/ 630 w 822"/>
              <a:gd name="T1" fmla="*/ 249 h 882"/>
              <a:gd name="T2" fmla="*/ 672 w 822"/>
              <a:gd name="T3" fmla="*/ 296 h 882"/>
              <a:gd name="T4" fmla="*/ 692 w 822"/>
              <a:gd name="T5" fmla="*/ 348 h 882"/>
              <a:gd name="T6" fmla="*/ 701 w 822"/>
              <a:gd name="T7" fmla="*/ 421 h 882"/>
              <a:gd name="T8" fmla="*/ 689 w 822"/>
              <a:gd name="T9" fmla="*/ 504 h 882"/>
              <a:gd name="T10" fmla="*/ 661 w 822"/>
              <a:gd name="T11" fmla="*/ 569 h 882"/>
              <a:gd name="T12" fmla="*/ 597 w 822"/>
              <a:gd name="T13" fmla="*/ 625 h 882"/>
              <a:gd name="T14" fmla="*/ 523 w 822"/>
              <a:gd name="T15" fmla="*/ 651 h 882"/>
              <a:gd name="T16" fmla="*/ 420 w 822"/>
              <a:gd name="T17" fmla="*/ 662 h 882"/>
              <a:gd name="T18" fmla="*/ 335 w 822"/>
              <a:gd name="T19" fmla="*/ 655 h 882"/>
              <a:gd name="T20" fmla="*/ 257 w 822"/>
              <a:gd name="T21" fmla="*/ 636 h 882"/>
              <a:gd name="T22" fmla="*/ 200 w 822"/>
              <a:gd name="T23" fmla="*/ 606 h 882"/>
              <a:gd name="T24" fmla="*/ 148 w 822"/>
              <a:gd name="T25" fmla="*/ 542 h 882"/>
              <a:gd name="T26" fmla="*/ 126 w 822"/>
              <a:gd name="T27" fmla="*/ 473 h 882"/>
              <a:gd name="T28" fmla="*/ 122 w 822"/>
              <a:gd name="T29" fmla="*/ 398 h 882"/>
              <a:gd name="T30" fmla="*/ 134 w 822"/>
              <a:gd name="T31" fmla="*/ 330 h 882"/>
              <a:gd name="T32" fmla="*/ 170 w 822"/>
              <a:gd name="T33" fmla="*/ 270 h 882"/>
              <a:gd name="T34" fmla="*/ 226 w 822"/>
              <a:gd name="T35" fmla="*/ 232 h 882"/>
              <a:gd name="T36" fmla="*/ 270 w 822"/>
              <a:gd name="T37" fmla="*/ 222 h 882"/>
              <a:gd name="T38" fmla="*/ 236 w 822"/>
              <a:gd name="T39" fmla="*/ 13 h 882"/>
              <a:gd name="T40" fmla="*/ 191 w 822"/>
              <a:gd name="T41" fmla="*/ 26 h 882"/>
              <a:gd name="T42" fmla="*/ 139 w 822"/>
              <a:gd name="T43" fmla="*/ 56 h 882"/>
              <a:gd name="T44" fmla="*/ 95 w 822"/>
              <a:gd name="T45" fmla="*/ 96 h 882"/>
              <a:gd name="T46" fmla="*/ 62 w 822"/>
              <a:gd name="T47" fmla="*/ 147 h 882"/>
              <a:gd name="T48" fmla="*/ 33 w 822"/>
              <a:gd name="T49" fmla="*/ 221 h 882"/>
              <a:gd name="T50" fmla="*/ 4 w 822"/>
              <a:gd name="T51" fmla="*/ 352 h 882"/>
              <a:gd name="T52" fmla="*/ 1 w 822"/>
              <a:gd name="T53" fmla="*/ 451 h 882"/>
              <a:gd name="T54" fmla="*/ 18 w 822"/>
              <a:gd name="T55" fmla="*/ 566 h 882"/>
              <a:gd name="T56" fmla="*/ 44 w 822"/>
              <a:gd name="T57" fmla="*/ 650 h 882"/>
              <a:gd name="T58" fmla="*/ 103 w 822"/>
              <a:gd name="T59" fmla="*/ 751 h 882"/>
              <a:gd name="T60" fmla="*/ 191 w 822"/>
              <a:gd name="T61" fmla="*/ 827 h 882"/>
              <a:gd name="T62" fmla="*/ 272 w 822"/>
              <a:gd name="T63" fmla="*/ 861 h 882"/>
              <a:gd name="T64" fmla="*/ 390 w 822"/>
              <a:gd name="T65" fmla="*/ 880 h 882"/>
              <a:gd name="T66" fmla="*/ 464 w 822"/>
              <a:gd name="T67" fmla="*/ 879 h 882"/>
              <a:gd name="T68" fmla="*/ 548 w 822"/>
              <a:gd name="T69" fmla="*/ 864 h 882"/>
              <a:gd name="T70" fmla="*/ 605 w 822"/>
              <a:gd name="T71" fmla="*/ 845 h 882"/>
              <a:gd name="T72" fmla="*/ 671 w 822"/>
              <a:gd name="T73" fmla="*/ 806 h 882"/>
              <a:gd name="T74" fmla="*/ 726 w 822"/>
              <a:gd name="T75" fmla="*/ 751 h 882"/>
              <a:gd name="T76" fmla="*/ 768 w 822"/>
              <a:gd name="T77" fmla="*/ 684 h 882"/>
              <a:gd name="T78" fmla="*/ 790 w 822"/>
              <a:gd name="T79" fmla="*/ 629 h 882"/>
              <a:gd name="T80" fmla="*/ 818 w 822"/>
              <a:gd name="T81" fmla="*/ 500 h 882"/>
              <a:gd name="T82" fmla="*/ 822 w 822"/>
              <a:gd name="T83" fmla="*/ 421 h 882"/>
              <a:gd name="T84" fmla="*/ 808 w 822"/>
              <a:gd name="T85" fmla="*/ 281 h 882"/>
              <a:gd name="T86" fmla="*/ 767 w 822"/>
              <a:gd name="T87" fmla="*/ 152 h 882"/>
              <a:gd name="T88" fmla="*/ 747 w 822"/>
              <a:gd name="T89" fmla="*/ 114 h 882"/>
              <a:gd name="T90" fmla="*/ 709 w 822"/>
              <a:gd name="T91" fmla="*/ 71 h 882"/>
              <a:gd name="T92" fmla="*/ 624 w 822"/>
              <a:gd name="T93" fmla="*/ 18 h 882"/>
              <a:gd name="T94" fmla="*/ 559 w 822"/>
              <a:gd name="T95" fmla="*/ 1 h 882"/>
              <a:gd name="T96" fmla="*/ 521 w 822"/>
              <a:gd name="T97" fmla="*/ 218 h 882"/>
              <a:gd name="T98" fmla="*/ 594 w 822"/>
              <a:gd name="T99" fmla="*/ 230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22" h="882">
                <a:moveTo>
                  <a:pt x="602" y="234"/>
                </a:moveTo>
                <a:lnTo>
                  <a:pt x="602" y="234"/>
                </a:lnTo>
                <a:lnTo>
                  <a:pt x="618" y="241"/>
                </a:lnTo>
                <a:lnTo>
                  <a:pt x="630" y="249"/>
                </a:lnTo>
                <a:lnTo>
                  <a:pt x="642" y="259"/>
                </a:lnTo>
                <a:lnTo>
                  <a:pt x="653" y="270"/>
                </a:lnTo>
                <a:lnTo>
                  <a:pt x="664" y="282"/>
                </a:lnTo>
                <a:lnTo>
                  <a:pt x="672" y="296"/>
                </a:lnTo>
                <a:lnTo>
                  <a:pt x="679" y="310"/>
                </a:lnTo>
                <a:lnTo>
                  <a:pt x="685" y="325"/>
                </a:lnTo>
                <a:lnTo>
                  <a:pt x="685" y="325"/>
                </a:lnTo>
                <a:lnTo>
                  <a:pt x="692" y="348"/>
                </a:lnTo>
                <a:lnTo>
                  <a:pt x="697" y="371"/>
                </a:lnTo>
                <a:lnTo>
                  <a:pt x="700" y="396"/>
                </a:lnTo>
                <a:lnTo>
                  <a:pt x="701" y="421"/>
                </a:lnTo>
                <a:lnTo>
                  <a:pt x="701" y="421"/>
                </a:lnTo>
                <a:lnTo>
                  <a:pt x="701" y="435"/>
                </a:lnTo>
                <a:lnTo>
                  <a:pt x="700" y="450"/>
                </a:lnTo>
                <a:lnTo>
                  <a:pt x="696" y="477"/>
                </a:lnTo>
                <a:lnTo>
                  <a:pt x="689" y="504"/>
                </a:lnTo>
                <a:lnTo>
                  <a:pt x="682" y="532"/>
                </a:lnTo>
                <a:lnTo>
                  <a:pt x="682" y="532"/>
                </a:lnTo>
                <a:lnTo>
                  <a:pt x="672" y="551"/>
                </a:lnTo>
                <a:lnTo>
                  <a:pt x="661" y="569"/>
                </a:lnTo>
                <a:lnTo>
                  <a:pt x="648" y="585"/>
                </a:lnTo>
                <a:lnTo>
                  <a:pt x="633" y="601"/>
                </a:lnTo>
                <a:lnTo>
                  <a:pt x="616" y="614"/>
                </a:lnTo>
                <a:lnTo>
                  <a:pt x="597" y="625"/>
                </a:lnTo>
                <a:lnTo>
                  <a:pt x="578" y="635"/>
                </a:lnTo>
                <a:lnTo>
                  <a:pt x="557" y="643"/>
                </a:lnTo>
                <a:lnTo>
                  <a:pt x="557" y="643"/>
                </a:lnTo>
                <a:lnTo>
                  <a:pt x="523" y="651"/>
                </a:lnTo>
                <a:lnTo>
                  <a:pt x="489" y="657"/>
                </a:lnTo>
                <a:lnTo>
                  <a:pt x="454" y="661"/>
                </a:lnTo>
                <a:lnTo>
                  <a:pt x="420" y="662"/>
                </a:lnTo>
                <a:lnTo>
                  <a:pt x="420" y="662"/>
                </a:lnTo>
                <a:lnTo>
                  <a:pt x="398" y="662"/>
                </a:lnTo>
                <a:lnTo>
                  <a:pt x="376" y="661"/>
                </a:lnTo>
                <a:lnTo>
                  <a:pt x="355" y="658"/>
                </a:lnTo>
                <a:lnTo>
                  <a:pt x="335" y="655"/>
                </a:lnTo>
                <a:lnTo>
                  <a:pt x="314" y="651"/>
                </a:lnTo>
                <a:lnTo>
                  <a:pt x="294" y="647"/>
                </a:lnTo>
                <a:lnTo>
                  <a:pt x="274" y="642"/>
                </a:lnTo>
                <a:lnTo>
                  <a:pt x="257" y="636"/>
                </a:lnTo>
                <a:lnTo>
                  <a:pt x="257" y="636"/>
                </a:lnTo>
                <a:lnTo>
                  <a:pt x="236" y="628"/>
                </a:lnTo>
                <a:lnTo>
                  <a:pt x="217" y="618"/>
                </a:lnTo>
                <a:lnTo>
                  <a:pt x="200" y="606"/>
                </a:lnTo>
                <a:lnTo>
                  <a:pt x="184" y="592"/>
                </a:lnTo>
                <a:lnTo>
                  <a:pt x="170" y="576"/>
                </a:lnTo>
                <a:lnTo>
                  <a:pt x="158" y="559"/>
                </a:lnTo>
                <a:lnTo>
                  <a:pt x="148" y="542"/>
                </a:lnTo>
                <a:lnTo>
                  <a:pt x="141" y="522"/>
                </a:lnTo>
                <a:lnTo>
                  <a:pt x="141" y="522"/>
                </a:lnTo>
                <a:lnTo>
                  <a:pt x="133" y="498"/>
                </a:lnTo>
                <a:lnTo>
                  <a:pt x="126" y="473"/>
                </a:lnTo>
                <a:lnTo>
                  <a:pt x="122" y="448"/>
                </a:lnTo>
                <a:lnTo>
                  <a:pt x="121" y="422"/>
                </a:lnTo>
                <a:lnTo>
                  <a:pt x="121" y="422"/>
                </a:lnTo>
                <a:lnTo>
                  <a:pt x="122" y="398"/>
                </a:lnTo>
                <a:lnTo>
                  <a:pt x="125" y="374"/>
                </a:lnTo>
                <a:lnTo>
                  <a:pt x="129" y="352"/>
                </a:lnTo>
                <a:lnTo>
                  <a:pt x="134" y="330"/>
                </a:lnTo>
                <a:lnTo>
                  <a:pt x="134" y="330"/>
                </a:lnTo>
                <a:lnTo>
                  <a:pt x="141" y="314"/>
                </a:lnTo>
                <a:lnTo>
                  <a:pt x="150" y="297"/>
                </a:lnTo>
                <a:lnTo>
                  <a:pt x="159" y="284"/>
                </a:lnTo>
                <a:lnTo>
                  <a:pt x="170" y="270"/>
                </a:lnTo>
                <a:lnTo>
                  <a:pt x="183" y="258"/>
                </a:lnTo>
                <a:lnTo>
                  <a:pt x="196" y="248"/>
                </a:lnTo>
                <a:lnTo>
                  <a:pt x="210" y="238"/>
                </a:lnTo>
                <a:lnTo>
                  <a:pt x="226" y="232"/>
                </a:lnTo>
                <a:lnTo>
                  <a:pt x="226" y="232"/>
                </a:lnTo>
                <a:lnTo>
                  <a:pt x="240" y="227"/>
                </a:lnTo>
                <a:lnTo>
                  <a:pt x="255" y="225"/>
                </a:lnTo>
                <a:lnTo>
                  <a:pt x="270" y="222"/>
                </a:lnTo>
                <a:lnTo>
                  <a:pt x="285" y="222"/>
                </a:lnTo>
                <a:lnTo>
                  <a:pt x="284" y="2"/>
                </a:lnTo>
                <a:lnTo>
                  <a:pt x="284" y="2"/>
                </a:lnTo>
                <a:lnTo>
                  <a:pt x="236" y="13"/>
                </a:lnTo>
                <a:lnTo>
                  <a:pt x="236" y="13"/>
                </a:lnTo>
                <a:lnTo>
                  <a:pt x="221" y="16"/>
                </a:lnTo>
                <a:lnTo>
                  <a:pt x="206" y="20"/>
                </a:lnTo>
                <a:lnTo>
                  <a:pt x="191" y="26"/>
                </a:lnTo>
                <a:lnTo>
                  <a:pt x="177" y="33"/>
                </a:lnTo>
                <a:lnTo>
                  <a:pt x="163" y="40"/>
                </a:lnTo>
                <a:lnTo>
                  <a:pt x="151" y="46"/>
                </a:lnTo>
                <a:lnTo>
                  <a:pt x="139" y="56"/>
                </a:lnTo>
                <a:lnTo>
                  <a:pt x="126" y="64"/>
                </a:lnTo>
                <a:lnTo>
                  <a:pt x="115" y="74"/>
                </a:lnTo>
                <a:lnTo>
                  <a:pt x="106" y="85"/>
                </a:lnTo>
                <a:lnTo>
                  <a:pt x="95" y="96"/>
                </a:lnTo>
                <a:lnTo>
                  <a:pt x="85" y="108"/>
                </a:lnTo>
                <a:lnTo>
                  <a:pt x="77" y="120"/>
                </a:lnTo>
                <a:lnTo>
                  <a:pt x="69" y="133"/>
                </a:lnTo>
                <a:lnTo>
                  <a:pt x="62" y="147"/>
                </a:lnTo>
                <a:lnTo>
                  <a:pt x="55" y="160"/>
                </a:lnTo>
                <a:lnTo>
                  <a:pt x="55" y="160"/>
                </a:lnTo>
                <a:lnTo>
                  <a:pt x="44" y="190"/>
                </a:lnTo>
                <a:lnTo>
                  <a:pt x="33" y="221"/>
                </a:lnTo>
                <a:lnTo>
                  <a:pt x="23" y="252"/>
                </a:lnTo>
                <a:lnTo>
                  <a:pt x="15" y="285"/>
                </a:lnTo>
                <a:lnTo>
                  <a:pt x="8" y="318"/>
                </a:lnTo>
                <a:lnTo>
                  <a:pt x="4" y="352"/>
                </a:lnTo>
                <a:lnTo>
                  <a:pt x="1" y="387"/>
                </a:lnTo>
                <a:lnTo>
                  <a:pt x="0" y="422"/>
                </a:lnTo>
                <a:lnTo>
                  <a:pt x="0" y="422"/>
                </a:lnTo>
                <a:lnTo>
                  <a:pt x="1" y="451"/>
                </a:lnTo>
                <a:lnTo>
                  <a:pt x="3" y="480"/>
                </a:lnTo>
                <a:lnTo>
                  <a:pt x="7" y="510"/>
                </a:lnTo>
                <a:lnTo>
                  <a:pt x="12" y="539"/>
                </a:lnTo>
                <a:lnTo>
                  <a:pt x="18" y="566"/>
                </a:lnTo>
                <a:lnTo>
                  <a:pt x="25" y="595"/>
                </a:lnTo>
                <a:lnTo>
                  <a:pt x="34" y="622"/>
                </a:lnTo>
                <a:lnTo>
                  <a:pt x="44" y="650"/>
                </a:lnTo>
                <a:lnTo>
                  <a:pt x="44" y="650"/>
                </a:lnTo>
                <a:lnTo>
                  <a:pt x="55" y="677"/>
                </a:lnTo>
                <a:lnTo>
                  <a:pt x="70" y="703"/>
                </a:lnTo>
                <a:lnTo>
                  <a:pt x="85" y="728"/>
                </a:lnTo>
                <a:lnTo>
                  <a:pt x="103" y="751"/>
                </a:lnTo>
                <a:lnTo>
                  <a:pt x="124" y="773"/>
                </a:lnTo>
                <a:lnTo>
                  <a:pt x="144" y="793"/>
                </a:lnTo>
                <a:lnTo>
                  <a:pt x="167" y="810"/>
                </a:lnTo>
                <a:lnTo>
                  <a:pt x="191" y="827"/>
                </a:lnTo>
                <a:lnTo>
                  <a:pt x="191" y="827"/>
                </a:lnTo>
                <a:lnTo>
                  <a:pt x="217" y="839"/>
                </a:lnTo>
                <a:lnTo>
                  <a:pt x="244" y="852"/>
                </a:lnTo>
                <a:lnTo>
                  <a:pt x="272" y="861"/>
                </a:lnTo>
                <a:lnTo>
                  <a:pt x="301" y="868"/>
                </a:lnTo>
                <a:lnTo>
                  <a:pt x="331" y="873"/>
                </a:lnTo>
                <a:lnTo>
                  <a:pt x="360" y="878"/>
                </a:lnTo>
                <a:lnTo>
                  <a:pt x="390" y="880"/>
                </a:lnTo>
                <a:lnTo>
                  <a:pt x="420" y="882"/>
                </a:lnTo>
                <a:lnTo>
                  <a:pt x="420" y="882"/>
                </a:lnTo>
                <a:lnTo>
                  <a:pt x="442" y="880"/>
                </a:lnTo>
                <a:lnTo>
                  <a:pt x="464" y="879"/>
                </a:lnTo>
                <a:lnTo>
                  <a:pt x="486" y="878"/>
                </a:lnTo>
                <a:lnTo>
                  <a:pt x="506" y="873"/>
                </a:lnTo>
                <a:lnTo>
                  <a:pt x="527" y="869"/>
                </a:lnTo>
                <a:lnTo>
                  <a:pt x="548" y="864"/>
                </a:lnTo>
                <a:lnTo>
                  <a:pt x="568" y="858"/>
                </a:lnTo>
                <a:lnTo>
                  <a:pt x="587" y="852"/>
                </a:lnTo>
                <a:lnTo>
                  <a:pt x="587" y="852"/>
                </a:lnTo>
                <a:lnTo>
                  <a:pt x="605" y="845"/>
                </a:lnTo>
                <a:lnTo>
                  <a:pt x="623" y="836"/>
                </a:lnTo>
                <a:lnTo>
                  <a:pt x="639" y="828"/>
                </a:lnTo>
                <a:lnTo>
                  <a:pt x="656" y="817"/>
                </a:lnTo>
                <a:lnTo>
                  <a:pt x="671" y="806"/>
                </a:lnTo>
                <a:lnTo>
                  <a:pt x="686" y="794"/>
                </a:lnTo>
                <a:lnTo>
                  <a:pt x="700" y="780"/>
                </a:lnTo>
                <a:lnTo>
                  <a:pt x="714" y="766"/>
                </a:lnTo>
                <a:lnTo>
                  <a:pt x="726" y="751"/>
                </a:lnTo>
                <a:lnTo>
                  <a:pt x="738" y="735"/>
                </a:lnTo>
                <a:lnTo>
                  <a:pt x="749" y="718"/>
                </a:lnTo>
                <a:lnTo>
                  <a:pt x="759" y="702"/>
                </a:lnTo>
                <a:lnTo>
                  <a:pt x="768" y="684"/>
                </a:lnTo>
                <a:lnTo>
                  <a:pt x="777" y="666"/>
                </a:lnTo>
                <a:lnTo>
                  <a:pt x="784" y="649"/>
                </a:lnTo>
                <a:lnTo>
                  <a:pt x="790" y="629"/>
                </a:lnTo>
                <a:lnTo>
                  <a:pt x="790" y="629"/>
                </a:lnTo>
                <a:lnTo>
                  <a:pt x="804" y="579"/>
                </a:lnTo>
                <a:lnTo>
                  <a:pt x="810" y="552"/>
                </a:lnTo>
                <a:lnTo>
                  <a:pt x="814" y="526"/>
                </a:lnTo>
                <a:lnTo>
                  <a:pt x="818" y="500"/>
                </a:lnTo>
                <a:lnTo>
                  <a:pt x="821" y="474"/>
                </a:lnTo>
                <a:lnTo>
                  <a:pt x="822" y="447"/>
                </a:lnTo>
                <a:lnTo>
                  <a:pt x="822" y="421"/>
                </a:lnTo>
                <a:lnTo>
                  <a:pt x="822" y="421"/>
                </a:lnTo>
                <a:lnTo>
                  <a:pt x="822" y="385"/>
                </a:lnTo>
                <a:lnTo>
                  <a:pt x="819" y="350"/>
                </a:lnTo>
                <a:lnTo>
                  <a:pt x="814" y="315"/>
                </a:lnTo>
                <a:lnTo>
                  <a:pt x="808" y="281"/>
                </a:lnTo>
                <a:lnTo>
                  <a:pt x="800" y="248"/>
                </a:lnTo>
                <a:lnTo>
                  <a:pt x="790" y="215"/>
                </a:lnTo>
                <a:lnTo>
                  <a:pt x="779" y="184"/>
                </a:lnTo>
                <a:lnTo>
                  <a:pt x="767" y="152"/>
                </a:lnTo>
                <a:lnTo>
                  <a:pt x="767" y="152"/>
                </a:lnTo>
                <a:lnTo>
                  <a:pt x="760" y="140"/>
                </a:lnTo>
                <a:lnTo>
                  <a:pt x="753" y="126"/>
                </a:lnTo>
                <a:lnTo>
                  <a:pt x="747" y="114"/>
                </a:lnTo>
                <a:lnTo>
                  <a:pt x="738" y="103"/>
                </a:lnTo>
                <a:lnTo>
                  <a:pt x="729" y="92"/>
                </a:lnTo>
                <a:lnTo>
                  <a:pt x="719" y="81"/>
                </a:lnTo>
                <a:lnTo>
                  <a:pt x="709" y="71"/>
                </a:lnTo>
                <a:lnTo>
                  <a:pt x="698" y="61"/>
                </a:lnTo>
                <a:lnTo>
                  <a:pt x="675" y="44"/>
                </a:lnTo>
                <a:lnTo>
                  <a:pt x="650" y="30"/>
                </a:lnTo>
                <a:lnTo>
                  <a:pt x="624" y="18"/>
                </a:lnTo>
                <a:lnTo>
                  <a:pt x="596" y="9"/>
                </a:lnTo>
                <a:lnTo>
                  <a:pt x="596" y="9"/>
                </a:lnTo>
                <a:lnTo>
                  <a:pt x="576" y="5"/>
                </a:lnTo>
                <a:lnTo>
                  <a:pt x="559" y="1"/>
                </a:lnTo>
                <a:lnTo>
                  <a:pt x="539" y="0"/>
                </a:lnTo>
                <a:lnTo>
                  <a:pt x="520" y="0"/>
                </a:lnTo>
                <a:lnTo>
                  <a:pt x="521" y="218"/>
                </a:lnTo>
                <a:lnTo>
                  <a:pt x="521" y="218"/>
                </a:lnTo>
                <a:lnTo>
                  <a:pt x="543" y="219"/>
                </a:lnTo>
                <a:lnTo>
                  <a:pt x="564" y="222"/>
                </a:lnTo>
                <a:lnTo>
                  <a:pt x="585" y="226"/>
                </a:lnTo>
                <a:lnTo>
                  <a:pt x="594" y="230"/>
                </a:lnTo>
                <a:lnTo>
                  <a:pt x="602" y="23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8" name="Freeform 46">
            <a:extLst>
              <a:ext uri="{FF2B5EF4-FFF2-40B4-BE49-F238E27FC236}">
                <a16:creationId xmlns:a16="http://schemas.microsoft.com/office/drawing/2014/main" id="{13866722-2E47-4E18-AA4D-A6A320098164}"/>
              </a:ext>
            </a:extLst>
          </p:cNvPr>
          <p:cNvSpPr>
            <a:spLocks/>
          </p:cNvSpPr>
          <p:nvPr userDrawn="1"/>
        </p:nvSpPr>
        <p:spPr bwMode="auto">
          <a:xfrm>
            <a:off x="5559425" y="4541838"/>
            <a:ext cx="620713" cy="779463"/>
          </a:xfrm>
          <a:custGeom>
            <a:avLst/>
            <a:gdLst>
              <a:gd name="T0" fmla="*/ 615 w 783"/>
              <a:gd name="T1" fmla="*/ 297 h 982"/>
              <a:gd name="T2" fmla="*/ 781 w 783"/>
              <a:gd name="T3" fmla="*/ 227 h 982"/>
              <a:gd name="T4" fmla="*/ 781 w 783"/>
              <a:gd name="T5" fmla="*/ 0 h 982"/>
              <a:gd name="T6" fmla="*/ 0 w 783"/>
              <a:gd name="T7" fmla="*/ 367 h 982"/>
              <a:gd name="T8" fmla="*/ 0 w 783"/>
              <a:gd name="T9" fmla="*/ 618 h 982"/>
              <a:gd name="T10" fmla="*/ 783 w 783"/>
              <a:gd name="T11" fmla="*/ 982 h 982"/>
              <a:gd name="T12" fmla="*/ 783 w 783"/>
              <a:gd name="T13" fmla="*/ 751 h 982"/>
              <a:gd name="T14" fmla="*/ 615 w 783"/>
              <a:gd name="T15" fmla="*/ 685 h 982"/>
              <a:gd name="T16" fmla="*/ 615 w 783"/>
              <a:gd name="T17" fmla="*/ 301 h 982"/>
              <a:gd name="T18" fmla="*/ 486 w 783"/>
              <a:gd name="T19" fmla="*/ 349 h 982"/>
              <a:gd name="T20" fmla="*/ 487 w 783"/>
              <a:gd name="T21" fmla="*/ 633 h 982"/>
              <a:gd name="T22" fmla="*/ 133 w 783"/>
              <a:gd name="T23" fmla="*/ 491 h 982"/>
              <a:gd name="T24" fmla="*/ 486 w 783"/>
              <a:gd name="T25" fmla="*/ 347 h 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3" h="982">
                <a:moveTo>
                  <a:pt x="615" y="297"/>
                </a:moveTo>
                <a:lnTo>
                  <a:pt x="781" y="227"/>
                </a:lnTo>
                <a:lnTo>
                  <a:pt x="781" y="0"/>
                </a:lnTo>
                <a:lnTo>
                  <a:pt x="0" y="367"/>
                </a:lnTo>
                <a:lnTo>
                  <a:pt x="0" y="618"/>
                </a:lnTo>
                <a:lnTo>
                  <a:pt x="783" y="982"/>
                </a:lnTo>
                <a:lnTo>
                  <a:pt x="783" y="751"/>
                </a:lnTo>
                <a:lnTo>
                  <a:pt x="615" y="685"/>
                </a:lnTo>
                <a:lnTo>
                  <a:pt x="615" y="301"/>
                </a:lnTo>
                <a:lnTo>
                  <a:pt x="486" y="349"/>
                </a:lnTo>
                <a:lnTo>
                  <a:pt x="487" y="633"/>
                </a:lnTo>
                <a:lnTo>
                  <a:pt x="133" y="491"/>
                </a:lnTo>
                <a:lnTo>
                  <a:pt x="486" y="34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3" name="Rectángulo 92">
            <a:extLst>
              <a:ext uri="{FF2B5EF4-FFF2-40B4-BE49-F238E27FC236}">
                <a16:creationId xmlns:a16="http://schemas.microsoft.com/office/drawing/2014/main" id="{7A0169B8-F229-4F94-ABCD-75C27BC108EE}"/>
              </a:ext>
            </a:extLst>
          </p:cNvPr>
          <p:cNvSpPr/>
          <p:nvPr userDrawn="1"/>
        </p:nvSpPr>
        <p:spPr>
          <a:xfrm>
            <a:off x="791797" y="2780348"/>
            <a:ext cx="194041" cy="457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Marcador de posición de imagen 84"/>
          <p:cNvSpPr>
            <a:spLocks noGrp="1"/>
          </p:cNvSpPr>
          <p:nvPr>
            <p:ph type="pic" sz="quarter" idx="20"/>
          </p:nvPr>
        </p:nvSpPr>
        <p:spPr>
          <a:xfrm>
            <a:off x="6591656" y="2322908"/>
            <a:ext cx="5632164" cy="3753987"/>
          </a:xfrm>
          <a:custGeom>
            <a:avLst/>
            <a:gdLst>
              <a:gd name="connsiteX0" fmla="*/ 1287387 w 5632164"/>
              <a:gd name="connsiteY0" fmla="*/ 2564464 h 3753987"/>
              <a:gd name="connsiteX1" fmla="*/ 817186 w 5632164"/>
              <a:gd name="connsiteY1" fmla="*/ 2878655 h 3753987"/>
              <a:gd name="connsiteX2" fmla="*/ 1114040 w 5632164"/>
              <a:gd name="connsiteY2" fmla="*/ 3158176 h 3753987"/>
              <a:gd name="connsiteX3" fmla="*/ 1566907 w 5632164"/>
              <a:gd name="connsiteY3" fmla="*/ 3008665 h 3753987"/>
              <a:gd name="connsiteX4" fmla="*/ 1566907 w 5632164"/>
              <a:gd name="connsiteY4" fmla="*/ 2581799 h 3753987"/>
              <a:gd name="connsiteX5" fmla="*/ 2697143 w 5632164"/>
              <a:gd name="connsiteY5" fmla="*/ 1092899 h 3753987"/>
              <a:gd name="connsiteX6" fmla="*/ 3523220 w 5632164"/>
              <a:gd name="connsiteY6" fmla="*/ 1092899 h 3753987"/>
              <a:gd name="connsiteX7" fmla="*/ 3523220 w 5632164"/>
              <a:gd name="connsiteY7" fmla="*/ 3706067 h 3753987"/>
              <a:gd name="connsiteX8" fmla="*/ 2697143 w 5632164"/>
              <a:gd name="connsiteY8" fmla="*/ 3706067 h 3753987"/>
              <a:gd name="connsiteX9" fmla="*/ 5377800 w 5632164"/>
              <a:gd name="connsiteY9" fmla="*/ 1051891 h 3753987"/>
              <a:gd name="connsiteX10" fmla="*/ 5632164 w 5632164"/>
              <a:gd name="connsiteY10" fmla="*/ 1089547 h 3753987"/>
              <a:gd name="connsiteX11" fmla="*/ 5624445 w 5632164"/>
              <a:gd name="connsiteY11" fmla="*/ 1915088 h 3753987"/>
              <a:gd name="connsiteX12" fmla="*/ 4787211 w 5632164"/>
              <a:gd name="connsiteY12" fmla="*/ 2007806 h 3753987"/>
              <a:gd name="connsiteX13" fmla="*/ 4641593 w 5632164"/>
              <a:gd name="connsiteY13" fmla="*/ 2742741 h 3753987"/>
              <a:gd name="connsiteX14" fmla="*/ 4643579 w 5632164"/>
              <a:gd name="connsiteY14" fmla="*/ 3691468 h 3753987"/>
              <a:gd name="connsiteX15" fmla="*/ 3810979 w 5632164"/>
              <a:gd name="connsiteY15" fmla="*/ 3698191 h 3753987"/>
              <a:gd name="connsiteX16" fmla="*/ 3822554 w 5632164"/>
              <a:gd name="connsiteY16" fmla="*/ 1089427 h 3753987"/>
              <a:gd name="connsiteX17" fmla="*/ 4652174 w 5632164"/>
              <a:gd name="connsiteY17" fmla="*/ 1093405 h 3753987"/>
              <a:gd name="connsiteX18" fmla="*/ 4656031 w 5632164"/>
              <a:gd name="connsiteY18" fmla="*/ 1548676 h 3753987"/>
              <a:gd name="connsiteX19" fmla="*/ 5377800 w 5632164"/>
              <a:gd name="connsiteY19" fmla="*/ 1051891 h 3753987"/>
              <a:gd name="connsiteX20" fmla="*/ 1231919 w 5632164"/>
              <a:gd name="connsiteY20" fmla="*/ 1043007 h 3753987"/>
              <a:gd name="connsiteX21" fmla="*/ 2193418 w 5632164"/>
              <a:gd name="connsiteY21" fmla="*/ 1403497 h 3753987"/>
              <a:gd name="connsiteX22" fmla="*/ 2374378 w 5632164"/>
              <a:gd name="connsiteY22" fmla="*/ 2020696 h 3753987"/>
              <a:gd name="connsiteX23" fmla="*/ 2387379 w 5632164"/>
              <a:gd name="connsiteY23" fmla="*/ 3705621 h 3753987"/>
              <a:gd name="connsiteX24" fmla="*/ 1581787 w 5632164"/>
              <a:gd name="connsiteY24" fmla="*/ 3701288 h 3753987"/>
              <a:gd name="connsiteX25" fmla="*/ 1573706 w 5632164"/>
              <a:gd name="connsiteY25" fmla="*/ 3457648 h 3753987"/>
              <a:gd name="connsiteX26" fmla="*/ 4926 w 5632164"/>
              <a:gd name="connsiteY26" fmla="*/ 2915942 h 3753987"/>
              <a:gd name="connsiteX27" fmla="*/ 1569373 w 5632164"/>
              <a:gd name="connsiteY27" fmla="*/ 2088215 h 3753987"/>
              <a:gd name="connsiteX28" fmla="*/ 1495701 w 5632164"/>
              <a:gd name="connsiteY28" fmla="*/ 1841196 h 3753987"/>
              <a:gd name="connsiteX29" fmla="*/ 364618 w 5632164"/>
              <a:gd name="connsiteY29" fmla="*/ 1884533 h 3753987"/>
              <a:gd name="connsiteX30" fmla="*/ 212353 w 5632164"/>
              <a:gd name="connsiteY30" fmla="*/ 1227638 h 3753987"/>
              <a:gd name="connsiteX31" fmla="*/ 1231919 w 5632164"/>
              <a:gd name="connsiteY31" fmla="*/ 1043007 h 3753987"/>
              <a:gd name="connsiteX32" fmla="*/ 2994963 w 5632164"/>
              <a:gd name="connsiteY32" fmla="*/ 0 h 3753987"/>
              <a:gd name="connsiteX33" fmla="*/ 3223697 w 5632164"/>
              <a:gd name="connsiteY33" fmla="*/ 0 h 3753987"/>
              <a:gd name="connsiteX34" fmla="*/ 3566530 w 5632164"/>
              <a:gd name="connsiteY34" fmla="*/ 342833 h 3753987"/>
              <a:gd name="connsiteX35" fmla="*/ 3566530 w 5632164"/>
              <a:gd name="connsiteY35" fmla="*/ 417835 h 3753987"/>
              <a:gd name="connsiteX36" fmla="*/ 3223697 w 5632164"/>
              <a:gd name="connsiteY36" fmla="*/ 760668 h 3753987"/>
              <a:gd name="connsiteX37" fmla="*/ 2994963 w 5632164"/>
              <a:gd name="connsiteY37" fmla="*/ 760668 h 3753987"/>
              <a:gd name="connsiteX38" fmla="*/ 2652130 w 5632164"/>
              <a:gd name="connsiteY38" fmla="*/ 417835 h 3753987"/>
              <a:gd name="connsiteX39" fmla="*/ 2652130 w 5632164"/>
              <a:gd name="connsiteY39" fmla="*/ 342833 h 3753987"/>
              <a:gd name="connsiteX40" fmla="*/ 2994963 w 5632164"/>
              <a:gd name="connsiteY40" fmla="*/ 0 h 37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632164" h="3753987">
                <a:moveTo>
                  <a:pt x="1287387" y="2564464"/>
                </a:moveTo>
                <a:cubicBezTo>
                  <a:pt x="913540" y="2573131"/>
                  <a:pt x="824409" y="2749367"/>
                  <a:pt x="817186" y="2878655"/>
                </a:cubicBezTo>
                <a:cubicBezTo>
                  <a:pt x="809963" y="3007943"/>
                  <a:pt x="919748" y="3136508"/>
                  <a:pt x="1114040" y="3158176"/>
                </a:cubicBezTo>
                <a:cubicBezTo>
                  <a:pt x="1308332" y="3179844"/>
                  <a:pt x="1566907" y="3005485"/>
                  <a:pt x="1566907" y="3008665"/>
                </a:cubicBezTo>
                <a:cubicBezTo>
                  <a:pt x="1565462" y="2863487"/>
                  <a:pt x="1568352" y="2726977"/>
                  <a:pt x="1566907" y="2581799"/>
                </a:cubicBezTo>
                <a:close/>
                <a:moveTo>
                  <a:pt x="2697143" y="1092899"/>
                </a:moveTo>
                <a:lnTo>
                  <a:pt x="3523220" y="1092899"/>
                </a:lnTo>
                <a:lnTo>
                  <a:pt x="3523220" y="3706067"/>
                </a:lnTo>
                <a:lnTo>
                  <a:pt x="2697143" y="3706067"/>
                </a:lnTo>
                <a:close/>
                <a:moveTo>
                  <a:pt x="5377800" y="1051891"/>
                </a:moveTo>
                <a:cubicBezTo>
                  <a:pt x="5454756" y="1053411"/>
                  <a:pt x="5539326" y="1065034"/>
                  <a:pt x="5632164" y="1089547"/>
                </a:cubicBezTo>
                <a:cubicBezTo>
                  <a:pt x="5628965" y="1383415"/>
                  <a:pt x="5630232" y="1744683"/>
                  <a:pt x="5624445" y="1915088"/>
                </a:cubicBezTo>
                <a:cubicBezTo>
                  <a:pt x="5629606" y="1940830"/>
                  <a:pt x="5114516" y="1641174"/>
                  <a:pt x="4787211" y="2007806"/>
                </a:cubicBezTo>
                <a:cubicBezTo>
                  <a:pt x="4598801" y="2209740"/>
                  <a:pt x="4644165" y="2417928"/>
                  <a:pt x="4641593" y="2742741"/>
                </a:cubicBezTo>
                <a:cubicBezTo>
                  <a:pt x="4646737" y="3052122"/>
                  <a:pt x="4639738" y="3454750"/>
                  <a:pt x="4643579" y="3691468"/>
                </a:cubicBezTo>
                <a:lnTo>
                  <a:pt x="3810979" y="3698191"/>
                </a:lnTo>
                <a:cubicBezTo>
                  <a:pt x="3814837" y="2828603"/>
                  <a:pt x="3818696" y="1959015"/>
                  <a:pt x="3822554" y="1089427"/>
                </a:cubicBezTo>
                <a:lnTo>
                  <a:pt x="4652174" y="1093405"/>
                </a:lnTo>
                <a:cubicBezTo>
                  <a:pt x="4654763" y="1180878"/>
                  <a:pt x="4652172" y="1395633"/>
                  <a:pt x="4656031" y="1548676"/>
                </a:cubicBezTo>
                <a:cubicBezTo>
                  <a:pt x="4673488" y="1525625"/>
                  <a:pt x="4839110" y="1041249"/>
                  <a:pt x="5377800" y="1051891"/>
                </a:cubicBezTo>
                <a:close/>
                <a:moveTo>
                  <a:pt x="1231919" y="1043007"/>
                </a:moveTo>
                <a:cubicBezTo>
                  <a:pt x="1597833" y="1040199"/>
                  <a:pt x="1972768" y="1121894"/>
                  <a:pt x="2193418" y="1403497"/>
                </a:cubicBezTo>
                <a:cubicBezTo>
                  <a:pt x="2388082" y="1675680"/>
                  <a:pt x="2383396" y="2017199"/>
                  <a:pt x="2374378" y="2020696"/>
                </a:cubicBezTo>
                <a:lnTo>
                  <a:pt x="2387379" y="3705621"/>
                </a:lnTo>
                <a:lnTo>
                  <a:pt x="1581787" y="3701288"/>
                </a:lnTo>
                <a:cubicBezTo>
                  <a:pt x="1580519" y="3579065"/>
                  <a:pt x="1573608" y="3532923"/>
                  <a:pt x="1573706" y="3457648"/>
                </a:cubicBezTo>
                <a:cubicBezTo>
                  <a:pt x="507726" y="4205767"/>
                  <a:pt x="-59357" y="3353640"/>
                  <a:pt x="4926" y="2915942"/>
                </a:cubicBezTo>
                <a:cubicBezTo>
                  <a:pt x="114088" y="1835982"/>
                  <a:pt x="1539760" y="2094715"/>
                  <a:pt x="1569373" y="2088215"/>
                </a:cubicBezTo>
                <a:cubicBezTo>
                  <a:pt x="1557914" y="2080834"/>
                  <a:pt x="1570818" y="1935814"/>
                  <a:pt x="1495701" y="1841196"/>
                </a:cubicBezTo>
                <a:cubicBezTo>
                  <a:pt x="1265393" y="1576684"/>
                  <a:pt x="534451" y="1832226"/>
                  <a:pt x="364618" y="1884533"/>
                </a:cubicBezTo>
                <a:lnTo>
                  <a:pt x="212353" y="1227638"/>
                </a:lnTo>
                <a:cubicBezTo>
                  <a:pt x="305907" y="1189919"/>
                  <a:pt x="761457" y="1046618"/>
                  <a:pt x="1231919" y="1043007"/>
                </a:cubicBezTo>
                <a:close/>
                <a:moveTo>
                  <a:pt x="2994963" y="0"/>
                </a:moveTo>
                <a:lnTo>
                  <a:pt x="3223697" y="0"/>
                </a:lnTo>
                <a:cubicBezTo>
                  <a:pt x="3413038" y="0"/>
                  <a:pt x="3566530" y="153492"/>
                  <a:pt x="3566530" y="342833"/>
                </a:cubicBezTo>
                <a:lnTo>
                  <a:pt x="3566530" y="417835"/>
                </a:lnTo>
                <a:cubicBezTo>
                  <a:pt x="3566530" y="607176"/>
                  <a:pt x="3413038" y="760668"/>
                  <a:pt x="3223697" y="760668"/>
                </a:cubicBezTo>
                <a:lnTo>
                  <a:pt x="2994963" y="760668"/>
                </a:lnTo>
                <a:cubicBezTo>
                  <a:pt x="2805622" y="760668"/>
                  <a:pt x="2652130" y="607176"/>
                  <a:pt x="2652130" y="417835"/>
                </a:cubicBezTo>
                <a:lnTo>
                  <a:pt x="2652130" y="342833"/>
                </a:lnTo>
                <a:cubicBezTo>
                  <a:pt x="2652130" y="153492"/>
                  <a:pt x="2805622" y="0"/>
                  <a:pt x="2994963" y="0"/>
                </a:cubicBezTo>
                <a:close/>
              </a:path>
            </a:pathLst>
          </a:custGeom>
          <a:solidFill>
            <a:srgbClr val="FFFFFF">
              <a:alpha val="65000"/>
            </a:srgb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ES" dirty="0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4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352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graphy Divider Grap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246981D9-6CBC-4BF2-9A3F-DBC20AA708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201525" cy="6858000"/>
          </a:xfrm>
          <a:custGeom>
            <a:avLst/>
            <a:gdLst>
              <a:gd name="connsiteX0" fmla="*/ 791797 w 12201525"/>
              <a:gd name="connsiteY0" fmla="*/ 2780348 h 6858000"/>
              <a:gd name="connsiteX1" fmla="*/ 791797 w 12201525"/>
              <a:gd name="connsiteY1" fmla="*/ 2826068 h 6858000"/>
              <a:gd name="connsiteX2" fmla="*/ 985838 w 12201525"/>
              <a:gd name="connsiteY2" fmla="*/ 2826068 h 6858000"/>
              <a:gd name="connsiteX3" fmla="*/ 985838 w 12201525"/>
              <a:gd name="connsiteY3" fmla="*/ 2780348 h 6858000"/>
              <a:gd name="connsiteX4" fmla="*/ 0 w 12201525"/>
              <a:gd name="connsiteY4" fmla="*/ 0 h 6858000"/>
              <a:gd name="connsiteX5" fmla="*/ 12201525 w 12201525"/>
              <a:gd name="connsiteY5" fmla="*/ 0 h 6858000"/>
              <a:gd name="connsiteX6" fmla="*/ 12201525 w 12201525"/>
              <a:gd name="connsiteY6" fmla="*/ 6858000 h 6858000"/>
              <a:gd name="connsiteX7" fmla="*/ 0 w 122015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1525" h="6858000">
                <a:moveTo>
                  <a:pt x="791797" y="2780348"/>
                </a:moveTo>
                <a:lnTo>
                  <a:pt x="791797" y="2826068"/>
                </a:lnTo>
                <a:lnTo>
                  <a:pt x="985838" y="2826068"/>
                </a:lnTo>
                <a:lnTo>
                  <a:pt x="985838" y="2780348"/>
                </a:lnTo>
                <a:close/>
                <a:moveTo>
                  <a:pt x="0" y="0"/>
                </a:moveTo>
                <a:lnTo>
                  <a:pt x="12201525" y="0"/>
                </a:lnTo>
                <a:lnTo>
                  <a:pt x="1220152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7" y="3022385"/>
            <a:ext cx="4699078" cy="1637750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4000" b="1" i="0">
                <a:solidFill>
                  <a:schemeClr val="accent2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15D248A-BF3E-4AD6-BE06-36C0D4C7F7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023" y="587723"/>
            <a:ext cx="2943510" cy="173518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5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s-ES" dirty="0"/>
              <a:t>00</a:t>
            </a:r>
          </a:p>
        </p:txBody>
      </p:sp>
      <p:sp>
        <p:nvSpPr>
          <p:cNvPr id="69" name="Freeform 30">
            <a:extLst>
              <a:ext uri="{FF2B5EF4-FFF2-40B4-BE49-F238E27FC236}">
                <a16:creationId xmlns:a16="http://schemas.microsoft.com/office/drawing/2014/main" id="{3E856F41-D5B9-4900-A7EE-2EA5EF138E37}"/>
              </a:ext>
            </a:extLst>
          </p:cNvPr>
          <p:cNvSpPr>
            <a:spLocks/>
          </p:cNvSpPr>
          <p:nvPr userDrawn="1"/>
        </p:nvSpPr>
        <p:spPr bwMode="auto">
          <a:xfrm>
            <a:off x="5557794" y="960071"/>
            <a:ext cx="603818" cy="648673"/>
          </a:xfrm>
          <a:custGeom>
            <a:avLst/>
            <a:gdLst>
              <a:gd name="T0" fmla="*/ 536 w 700"/>
              <a:gd name="T1" fmla="*/ 213 h 752"/>
              <a:gd name="T2" fmla="*/ 573 w 700"/>
              <a:gd name="T3" fmla="*/ 253 h 752"/>
              <a:gd name="T4" fmla="*/ 589 w 700"/>
              <a:gd name="T5" fmla="*/ 297 h 752"/>
              <a:gd name="T6" fmla="*/ 597 w 700"/>
              <a:gd name="T7" fmla="*/ 359 h 752"/>
              <a:gd name="T8" fmla="*/ 587 w 700"/>
              <a:gd name="T9" fmla="*/ 430 h 752"/>
              <a:gd name="T10" fmla="*/ 563 w 700"/>
              <a:gd name="T11" fmla="*/ 485 h 752"/>
              <a:gd name="T12" fmla="*/ 508 w 700"/>
              <a:gd name="T13" fmla="*/ 533 h 752"/>
              <a:gd name="T14" fmla="*/ 445 w 700"/>
              <a:gd name="T15" fmla="*/ 555 h 752"/>
              <a:gd name="T16" fmla="*/ 358 w 700"/>
              <a:gd name="T17" fmla="*/ 565 h 752"/>
              <a:gd name="T18" fmla="*/ 285 w 700"/>
              <a:gd name="T19" fmla="*/ 559 h 752"/>
              <a:gd name="T20" fmla="*/ 219 w 700"/>
              <a:gd name="T21" fmla="*/ 543 h 752"/>
              <a:gd name="T22" fmla="*/ 171 w 700"/>
              <a:gd name="T23" fmla="*/ 517 h 752"/>
              <a:gd name="T24" fmla="*/ 126 w 700"/>
              <a:gd name="T25" fmla="*/ 462 h 752"/>
              <a:gd name="T26" fmla="*/ 108 w 700"/>
              <a:gd name="T27" fmla="*/ 403 h 752"/>
              <a:gd name="T28" fmla="*/ 104 w 700"/>
              <a:gd name="T29" fmla="*/ 339 h 752"/>
              <a:gd name="T30" fmla="*/ 115 w 700"/>
              <a:gd name="T31" fmla="*/ 282 h 752"/>
              <a:gd name="T32" fmla="*/ 145 w 700"/>
              <a:gd name="T33" fmla="*/ 230 h 752"/>
              <a:gd name="T34" fmla="*/ 193 w 700"/>
              <a:gd name="T35" fmla="*/ 198 h 752"/>
              <a:gd name="T36" fmla="*/ 230 w 700"/>
              <a:gd name="T37" fmla="*/ 189 h 752"/>
              <a:gd name="T38" fmla="*/ 201 w 700"/>
              <a:gd name="T39" fmla="*/ 12 h 752"/>
              <a:gd name="T40" fmla="*/ 162 w 700"/>
              <a:gd name="T41" fmla="*/ 22 h 752"/>
              <a:gd name="T42" fmla="*/ 118 w 700"/>
              <a:gd name="T43" fmla="*/ 48 h 752"/>
              <a:gd name="T44" fmla="*/ 81 w 700"/>
              <a:gd name="T45" fmla="*/ 82 h 752"/>
              <a:gd name="T46" fmla="*/ 53 w 700"/>
              <a:gd name="T47" fmla="*/ 125 h 752"/>
              <a:gd name="T48" fmla="*/ 28 w 700"/>
              <a:gd name="T49" fmla="*/ 188 h 752"/>
              <a:gd name="T50" fmla="*/ 4 w 700"/>
              <a:gd name="T51" fmla="*/ 300 h 752"/>
              <a:gd name="T52" fmla="*/ 1 w 700"/>
              <a:gd name="T53" fmla="*/ 385 h 752"/>
              <a:gd name="T54" fmla="*/ 15 w 700"/>
              <a:gd name="T55" fmla="*/ 483 h 752"/>
              <a:gd name="T56" fmla="*/ 37 w 700"/>
              <a:gd name="T57" fmla="*/ 554 h 752"/>
              <a:gd name="T58" fmla="*/ 88 w 700"/>
              <a:gd name="T59" fmla="*/ 641 h 752"/>
              <a:gd name="T60" fmla="*/ 162 w 700"/>
              <a:gd name="T61" fmla="*/ 705 h 752"/>
              <a:gd name="T62" fmla="*/ 231 w 700"/>
              <a:gd name="T63" fmla="*/ 734 h 752"/>
              <a:gd name="T64" fmla="*/ 332 w 700"/>
              <a:gd name="T65" fmla="*/ 751 h 752"/>
              <a:gd name="T66" fmla="*/ 395 w 700"/>
              <a:gd name="T67" fmla="*/ 749 h 752"/>
              <a:gd name="T68" fmla="*/ 466 w 700"/>
              <a:gd name="T69" fmla="*/ 737 h 752"/>
              <a:gd name="T70" fmla="*/ 515 w 700"/>
              <a:gd name="T71" fmla="*/ 720 h 752"/>
              <a:gd name="T72" fmla="*/ 571 w 700"/>
              <a:gd name="T73" fmla="*/ 687 h 752"/>
              <a:gd name="T74" fmla="*/ 618 w 700"/>
              <a:gd name="T75" fmla="*/ 641 h 752"/>
              <a:gd name="T76" fmla="*/ 654 w 700"/>
              <a:gd name="T77" fmla="*/ 583 h 752"/>
              <a:gd name="T78" fmla="*/ 673 w 700"/>
              <a:gd name="T79" fmla="*/ 537 h 752"/>
              <a:gd name="T80" fmla="*/ 696 w 700"/>
              <a:gd name="T81" fmla="*/ 427 h 752"/>
              <a:gd name="T82" fmla="*/ 700 w 700"/>
              <a:gd name="T83" fmla="*/ 359 h 752"/>
              <a:gd name="T84" fmla="*/ 688 w 700"/>
              <a:gd name="T85" fmla="*/ 240 h 752"/>
              <a:gd name="T86" fmla="*/ 653 w 700"/>
              <a:gd name="T87" fmla="*/ 130 h 752"/>
              <a:gd name="T88" fmla="*/ 636 w 700"/>
              <a:gd name="T89" fmla="*/ 97 h 752"/>
              <a:gd name="T90" fmla="*/ 604 w 700"/>
              <a:gd name="T91" fmla="*/ 61 h 752"/>
              <a:gd name="T92" fmla="*/ 532 w 700"/>
              <a:gd name="T93" fmla="*/ 15 h 752"/>
              <a:gd name="T94" fmla="*/ 476 w 700"/>
              <a:gd name="T95" fmla="*/ 1 h 752"/>
              <a:gd name="T96" fmla="*/ 444 w 700"/>
              <a:gd name="T97" fmla="*/ 186 h 752"/>
              <a:gd name="T98" fmla="*/ 506 w 700"/>
              <a:gd name="T99" fmla="*/ 196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00" h="752">
                <a:moveTo>
                  <a:pt x="513" y="200"/>
                </a:moveTo>
                <a:lnTo>
                  <a:pt x="513" y="200"/>
                </a:lnTo>
                <a:lnTo>
                  <a:pt x="526" y="206"/>
                </a:lnTo>
                <a:lnTo>
                  <a:pt x="536" y="213"/>
                </a:lnTo>
                <a:lnTo>
                  <a:pt x="547" y="221"/>
                </a:lnTo>
                <a:lnTo>
                  <a:pt x="556" y="230"/>
                </a:lnTo>
                <a:lnTo>
                  <a:pt x="566" y="241"/>
                </a:lnTo>
                <a:lnTo>
                  <a:pt x="573" y="253"/>
                </a:lnTo>
                <a:lnTo>
                  <a:pt x="578" y="264"/>
                </a:lnTo>
                <a:lnTo>
                  <a:pt x="583" y="277"/>
                </a:lnTo>
                <a:lnTo>
                  <a:pt x="583" y="277"/>
                </a:lnTo>
                <a:lnTo>
                  <a:pt x="589" y="297"/>
                </a:lnTo>
                <a:lnTo>
                  <a:pt x="594" y="317"/>
                </a:lnTo>
                <a:lnTo>
                  <a:pt x="596" y="338"/>
                </a:lnTo>
                <a:lnTo>
                  <a:pt x="597" y="359"/>
                </a:lnTo>
                <a:lnTo>
                  <a:pt x="597" y="359"/>
                </a:lnTo>
                <a:lnTo>
                  <a:pt x="597" y="371"/>
                </a:lnTo>
                <a:lnTo>
                  <a:pt x="596" y="384"/>
                </a:lnTo>
                <a:lnTo>
                  <a:pt x="592" y="407"/>
                </a:lnTo>
                <a:lnTo>
                  <a:pt x="587" y="430"/>
                </a:lnTo>
                <a:lnTo>
                  <a:pt x="581" y="454"/>
                </a:lnTo>
                <a:lnTo>
                  <a:pt x="581" y="454"/>
                </a:lnTo>
                <a:lnTo>
                  <a:pt x="573" y="470"/>
                </a:lnTo>
                <a:lnTo>
                  <a:pt x="563" y="485"/>
                </a:lnTo>
                <a:lnTo>
                  <a:pt x="552" y="499"/>
                </a:lnTo>
                <a:lnTo>
                  <a:pt x="539" y="512"/>
                </a:lnTo>
                <a:lnTo>
                  <a:pt x="525" y="524"/>
                </a:lnTo>
                <a:lnTo>
                  <a:pt x="508" y="533"/>
                </a:lnTo>
                <a:lnTo>
                  <a:pt x="492" y="541"/>
                </a:lnTo>
                <a:lnTo>
                  <a:pt x="474" y="548"/>
                </a:lnTo>
                <a:lnTo>
                  <a:pt x="474" y="548"/>
                </a:lnTo>
                <a:lnTo>
                  <a:pt x="445" y="555"/>
                </a:lnTo>
                <a:lnTo>
                  <a:pt x="416" y="560"/>
                </a:lnTo>
                <a:lnTo>
                  <a:pt x="387" y="564"/>
                </a:lnTo>
                <a:lnTo>
                  <a:pt x="358" y="565"/>
                </a:lnTo>
                <a:lnTo>
                  <a:pt x="358" y="565"/>
                </a:lnTo>
                <a:lnTo>
                  <a:pt x="339" y="565"/>
                </a:lnTo>
                <a:lnTo>
                  <a:pt x="320" y="564"/>
                </a:lnTo>
                <a:lnTo>
                  <a:pt x="303" y="561"/>
                </a:lnTo>
                <a:lnTo>
                  <a:pt x="285" y="559"/>
                </a:lnTo>
                <a:lnTo>
                  <a:pt x="268" y="555"/>
                </a:lnTo>
                <a:lnTo>
                  <a:pt x="250" y="552"/>
                </a:lnTo>
                <a:lnTo>
                  <a:pt x="234" y="547"/>
                </a:lnTo>
                <a:lnTo>
                  <a:pt x="219" y="543"/>
                </a:lnTo>
                <a:lnTo>
                  <a:pt x="219" y="543"/>
                </a:lnTo>
                <a:lnTo>
                  <a:pt x="201" y="535"/>
                </a:lnTo>
                <a:lnTo>
                  <a:pt x="185" y="527"/>
                </a:lnTo>
                <a:lnTo>
                  <a:pt x="171" y="517"/>
                </a:lnTo>
                <a:lnTo>
                  <a:pt x="157" y="505"/>
                </a:lnTo>
                <a:lnTo>
                  <a:pt x="145" y="491"/>
                </a:lnTo>
                <a:lnTo>
                  <a:pt x="134" y="477"/>
                </a:lnTo>
                <a:lnTo>
                  <a:pt x="126" y="462"/>
                </a:lnTo>
                <a:lnTo>
                  <a:pt x="120" y="445"/>
                </a:lnTo>
                <a:lnTo>
                  <a:pt x="120" y="445"/>
                </a:lnTo>
                <a:lnTo>
                  <a:pt x="113" y="424"/>
                </a:lnTo>
                <a:lnTo>
                  <a:pt x="108" y="403"/>
                </a:lnTo>
                <a:lnTo>
                  <a:pt x="104" y="382"/>
                </a:lnTo>
                <a:lnTo>
                  <a:pt x="103" y="360"/>
                </a:lnTo>
                <a:lnTo>
                  <a:pt x="103" y="360"/>
                </a:lnTo>
                <a:lnTo>
                  <a:pt x="104" y="339"/>
                </a:lnTo>
                <a:lnTo>
                  <a:pt x="106" y="319"/>
                </a:lnTo>
                <a:lnTo>
                  <a:pt x="110" y="300"/>
                </a:lnTo>
                <a:lnTo>
                  <a:pt x="115" y="282"/>
                </a:lnTo>
                <a:lnTo>
                  <a:pt x="115" y="282"/>
                </a:lnTo>
                <a:lnTo>
                  <a:pt x="120" y="268"/>
                </a:lnTo>
                <a:lnTo>
                  <a:pt x="127" y="254"/>
                </a:lnTo>
                <a:lnTo>
                  <a:pt x="136" y="242"/>
                </a:lnTo>
                <a:lnTo>
                  <a:pt x="145" y="230"/>
                </a:lnTo>
                <a:lnTo>
                  <a:pt x="155" y="220"/>
                </a:lnTo>
                <a:lnTo>
                  <a:pt x="167" y="212"/>
                </a:lnTo>
                <a:lnTo>
                  <a:pt x="179" y="203"/>
                </a:lnTo>
                <a:lnTo>
                  <a:pt x="193" y="198"/>
                </a:lnTo>
                <a:lnTo>
                  <a:pt x="193" y="198"/>
                </a:lnTo>
                <a:lnTo>
                  <a:pt x="205" y="194"/>
                </a:lnTo>
                <a:lnTo>
                  <a:pt x="217" y="192"/>
                </a:lnTo>
                <a:lnTo>
                  <a:pt x="230" y="189"/>
                </a:lnTo>
                <a:lnTo>
                  <a:pt x="243" y="189"/>
                </a:lnTo>
                <a:lnTo>
                  <a:pt x="242" y="2"/>
                </a:lnTo>
                <a:lnTo>
                  <a:pt x="242" y="2"/>
                </a:lnTo>
                <a:lnTo>
                  <a:pt x="201" y="12"/>
                </a:lnTo>
                <a:lnTo>
                  <a:pt x="201" y="12"/>
                </a:lnTo>
                <a:lnTo>
                  <a:pt x="188" y="14"/>
                </a:lnTo>
                <a:lnTo>
                  <a:pt x="175" y="18"/>
                </a:lnTo>
                <a:lnTo>
                  <a:pt x="162" y="22"/>
                </a:lnTo>
                <a:lnTo>
                  <a:pt x="151" y="28"/>
                </a:lnTo>
                <a:lnTo>
                  <a:pt x="139" y="34"/>
                </a:lnTo>
                <a:lnTo>
                  <a:pt x="129" y="40"/>
                </a:lnTo>
                <a:lnTo>
                  <a:pt x="118" y="48"/>
                </a:lnTo>
                <a:lnTo>
                  <a:pt x="108" y="55"/>
                </a:lnTo>
                <a:lnTo>
                  <a:pt x="98" y="63"/>
                </a:lnTo>
                <a:lnTo>
                  <a:pt x="90" y="73"/>
                </a:lnTo>
                <a:lnTo>
                  <a:pt x="81" y="82"/>
                </a:lnTo>
                <a:lnTo>
                  <a:pt x="72" y="92"/>
                </a:lnTo>
                <a:lnTo>
                  <a:pt x="65" y="103"/>
                </a:lnTo>
                <a:lnTo>
                  <a:pt x="58" y="113"/>
                </a:lnTo>
                <a:lnTo>
                  <a:pt x="53" y="125"/>
                </a:lnTo>
                <a:lnTo>
                  <a:pt x="47" y="137"/>
                </a:lnTo>
                <a:lnTo>
                  <a:pt x="47" y="137"/>
                </a:lnTo>
                <a:lnTo>
                  <a:pt x="37" y="163"/>
                </a:lnTo>
                <a:lnTo>
                  <a:pt x="28" y="188"/>
                </a:lnTo>
                <a:lnTo>
                  <a:pt x="20" y="215"/>
                </a:lnTo>
                <a:lnTo>
                  <a:pt x="13" y="243"/>
                </a:lnTo>
                <a:lnTo>
                  <a:pt x="7" y="271"/>
                </a:lnTo>
                <a:lnTo>
                  <a:pt x="4" y="300"/>
                </a:lnTo>
                <a:lnTo>
                  <a:pt x="1" y="330"/>
                </a:lnTo>
                <a:lnTo>
                  <a:pt x="0" y="360"/>
                </a:lnTo>
                <a:lnTo>
                  <a:pt x="0" y="360"/>
                </a:lnTo>
                <a:lnTo>
                  <a:pt x="1" y="385"/>
                </a:lnTo>
                <a:lnTo>
                  <a:pt x="2" y="409"/>
                </a:lnTo>
                <a:lnTo>
                  <a:pt x="6" y="435"/>
                </a:lnTo>
                <a:lnTo>
                  <a:pt x="11" y="460"/>
                </a:lnTo>
                <a:lnTo>
                  <a:pt x="15" y="483"/>
                </a:lnTo>
                <a:lnTo>
                  <a:pt x="21" y="507"/>
                </a:lnTo>
                <a:lnTo>
                  <a:pt x="29" y="531"/>
                </a:lnTo>
                <a:lnTo>
                  <a:pt x="37" y="554"/>
                </a:lnTo>
                <a:lnTo>
                  <a:pt x="37" y="554"/>
                </a:lnTo>
                <a:lnTo>
                  <a:pt x="47" y="578"/>
                </a:lnTo>
                <a:lnTo>
                  <a:pt x="60" y="600"/>
                </a:lnTo>
                <a:lnTo>
                  <a:pt x="72" y="621"/>
                </a:lnTo>
                <a:lnTo>
                  <a:pt x="88" y="641"/>
                </a:lnTo>
                <a:lnTo>
                  <a:pt x="105" y="659"/>
                </a:lnTo>
                <a:lnTo>
                  <a:pt x="123" y="676"/>
                </a:lnTo>
                <a:lnTo>
                  <a:pt x="143" y="691"/>
                </a:lnTo>
                <a:lnTo>
                  <a:pt x="162" y="705"/>
                </a:lnTo>
                <a:lnTo>
                  <a:pt x="162" y="705"/>
                </a:lnTo>
                <a:lnTo>
                  <a:pt x="185" y="716"/>
                </a:lnTo>
                <a:lnTo>
                  <a:pt x="208" y="726"/>
                </a:lnTo>
                <a:lnTo>
                  <a:pt x="231" y="734"/>
                </a:lnTo>
                <a:lnTo>
                  <a:pt x="256" y="740"/>
                </a:lnTo>
                <a:lnTo>
                  <a:pt x="282" y="745"/>
                </a:lnTo>
                <a:lnTo>
                  <a:pt x="306" y="748"/>
                </a:lnTo>
                <a:lnTo>
                  <a:pt x="332" y="751"/>
                </a:lnTo>
                <a:lnTo>
                  <a:pt x="358" y="752"/>
                </a:lnTo>
                <a:lnTo>
                  <a:pt x="358" y="752"/>
                </a:lnTo>
                <a:lnTo>
                  <a:pt x="376" y="751"/>
                </a:lnTo>
                <a:lnTo>
                  <a:pt x="395" y="749"/>
                </a:lnTo>
                <a:lnTo>
                  <a:pt x="414" y="748"/>
                </a:lnTo>
                <a:lnTo>
                  <a:pt x="431" y="745"/>
                </a:lnTo>
                <a:lnTo>
                  <a:pt x="449" y="741"/>
                </a:lnTo>
                <a:lnTo>
                  <a:pt x="466" y="737"/>
                </a:lnTo>
                <a:lnTo>
                  <a:pt x="484" y="732"/>
                </a:lnTo>
                <a:lnTo>
                  <a:pt x="500" y="726"/>
                </a:lnTo>
                <a:lnTo>
                  <a:pt x="500" y="726"/>
                </a:lnTo>
                <a:lnTo>
                  <a:pt x="515" y="720"/>
                </a:lnTo>
                <a:lnTo>
                  <a:pt x="531" y="713"/>
                </a:lnTo>
                <a:lnTo>
                  <a:pt x="545" y="706"/>
                </a:lnTo>
                <a:lnTo>
                  <a:pt x="559" y="697"/>
                </a:lnTo>
                <a:lnTo>
                  <a:pt x="571" y="687"/>
                </a:lnTo>
                <a:lnTo>
                  <a:pt x="584" y="677"/>
                </a:lnTo>
                <a:lnTo>
                  <a:pt x="596" y="665"/>
                </a:lnTo>
                <a:lnTo>
                  <a:pt x="608" y="654"/>
                </a:lnTo>
                <a:lnTo>
                  <a:pt x="618" y="641"/>
                </a:lnTo>
                <a:lnTo>
                  <a:pt x="629" y="627"/>
                </a:lnTo>
                <a:lnTo>
                  <a:pt x="638" y="613"/>
                </a:lnTo>
                <a:lnTo>
                  <a:pt x="646" y="599"/>
                </a:lnTo>
                <a:lnTo>
                  <a:pt x="654" y="583"/>
                </a:lnTo>
                <a:lnTo>
                  <a:pt x="661" y="568"/>
                </a:lnTo>
                <a:lnTo>
                  <a:pt x="667" y="553"/>
                </a:lnTo>
                <a:lnTo>
                  <a:pt x="673" y="537"/>
                </a:lnTo>
                <a:lnTo>
                  <a:pt x="673" y="537"/>
                </a:lnTo>
                <a:lnTo>
                  <a:pt x="685" y="493"/>
                </a:lnTo>
                <a:lnTo>
                  <a:pt x="689" y="471"/>
                </a:lnTo>
                <a:lnTo>
                  <a:pt x="693" y="449"/>
                </a:lnTo>
                <a:lnTo>
                  <a:pt x="696" y="427"/>
                </a:lnTo>
                <a:lnTo>
                  <a:pt x="699" y="405"/>
                </a:lnTo>
                <a:lnTo>
                  <a:pt x="700" y="381"/>
                </a:lnTo>
                <a:lnTo>
                  <a:pt x="700" y="359"/>
                </a:lnTo>
                <a:lnTo>
                  <a:pt x="700" y="359"/>
                </a:lnTo>
                <a:lnTo>
                  <a:pt x="700" y="329"/>
                </a:lnTo>
                <a:lnTo>
                  <a:pt x="698" y="298"/>
                </a:lnTo>
                <a:lnTo>
                  <a:pt x="693" y="269"/>
                </a:lnTo>
                <a:lnTo>
                  <a:pt x="688" y="240"/>
                </a:lnTo>
                <a:lnTo>
                  <a:pt x="681" y="212"/>
                </a:lnTo>
                <a:lnTo>
                  <a:pt x="673" y="184"/>
                </a:lnTo>
                <a:lnTo>
                  <a:pt x="664" y="157"/>
                </a:lnTo>
                <a:lnTo>
                  <a:pt x="653" y="130"/>
                </a:lnTo>
                <a:lnTo>
                  <a:pt x="653" y="130"/>
                </a:lnTo>
                <a:lnTo>
                  <a:pt x="647" y="119"/>
                </a:lnTo>
                <a:lnTo>
                  <a:pt x="642" y="108"/>
                </a:lnTo>
                <a:lnTo>
                  <a:pt x="636" y="97"/>
                </a:lnTo>
                <a:lnTo>
                  <a:pt x="629" y="88"/>
                </a:lnTo>
                <a:lnTo>
                  <a:pt x="621" y="78"/>
                </a:lnTo>
                <a:lnTo>
                  <a:pt x="612" y="69"/>
                </a:lnTo>
                <a:lnTo>
                  <a:pt x="604" y="61"/>
                </a:lnTo>
                <a:lnTo>
                  <a:pt x="595" y="53"/>
                </a:lnTo>
                <a:lnTo>
                  <a:pt x="575" y="37"/>
                </a:lnTo>
                <a:lnTo>
                  <a:pt x="554" y="26"/>
                </a:lnTo>
                <a:lnTo>
                  <a:pt x="532" y="15"/>
                </a:lnTo>
                <a:lnTo>
                  <a:pt x="507" y="8"/>
                </a:lnTo>
                <a:lnTo>
                  <a:pt x="507" y="8"/>
                </a:lnTo>
                <a:lnTo>
                  <a:pt x="491" y="5"/>
                </a:lnTo>
                <a:lnTo>
                  <a:pt x="476" y="1"/>
                </a:lnTo>
                <a:lnTo>
                  <a:pt x="459" y="0"/>
                </a:lnTo>
                <a:lnTo>
                  <a:pt x="443" y="0"/>
                </a:lnTo>
                <a:lnTo>
                  <a:pt x="444" y="186"/>
                </a:lnTo>
                <a:lnTo>
                  <a:pt x="444" y="186"/>
                </a:lnTo>
                <a:lnTo>
                  <a:pt x="463" y="187"/>
                </a:lnTo>
                <a:lnTo>
                  <a:pt x="480" y="189"/>
                </a:lnTo>
                <a:lnTo>
                  <a:pt x="498" y="193"/>
                </a:lnTo>
                <a:lnTo>
                  <a:pt x="506" y="196"/>
                </a:lnTo>
                <a:lnTo>
                  <a:pt x="513" y="20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3" name="Freeform 41">
            <a:extLst>
              <a:ext uri="{FF2B5EF4-FFF2-40B4-BE49-F238E27FC236}">
                <a16:creationId xmlns:a16="http://schemas.microsoft.com/office/drawing/2014/main" id="{EAFDBC16-A916-4349-94B0-EFE7A965C0A5}"/>
              </a:ext>
            </a:extLst>
          </p:cNvPr>
          <p:cNvSpPr>
            <a:spLocks/>
          </p:cNvSpPr>
          <p:nvPr userDrawn="1"/>
        </p:nvSpPr>
        <p:spPr bwMode="auto">
          <a:xfrm>
            <a:off x="5540375" y="3871913"/>
            <a:ext cx="652463" cy="700088"/>
          </a:xfrm>
          <a:custGeom>
            <a:avLst/>
            <a:gdLst>
              <a:gd name="T0" fmla="*/ 630 w 822"/>
              <a:gd name="T1" fmla="*/ 249 h 882"/>
              <a:gd name="T2" fmla="*/ 672 w 822"/>
              <a:gd name="T3" fmla="*/ 296 h 882"/>
              <a:gd name="T4" fmla="*/ 692 w 822"/>
              <a:gd name="T5" fmla="*/ 348 h 882"/>
              <a:gd name="T6" fmla="*/ 701 w 822"/>
              <a:gd name="T7" fmla="*/ 421 h 882"/>
              <a:gd name="T8" fmla="*/ 689 w 822"/>
              <a:gd name="T9" fmla="*/ 504 h 882"/>
              <a:gd name="T10" fmla="*/ 661 w 822"/>
              <a:gd name="T11" fmla="*/ 569 h 882"/>
              <a:gd name="T12" fmla="*/ 597 w 822"/>
              <a:gd name="T13" fmla="*/ 625 h 882"/>
              <a:gd name="T14" fmla="*/ 523 w 822"/>
              <a:gd name="T15" fmla="*/ 651 h 882"/>
              <a:gd name="T16" fmla="*/ 420 w 822"/>
              <a:gd name="T17" fmla="*/ 662 h 882"/>
              <a:gd name="T18" fmla="*/ 335 w 822"/>
              <a:gd name="T19" fmla="*/ 655 h 882"/>
              <a:gd name="T20" fmla="*/ 257 w 822"/>
              <a:gd name="T21" fmla="*/ 636 h 882"/>
              <a:gd name="T22" fmla="*/ 200 w 822"/>
              <a:gd name="T23" fmla="*/ 606 h 882"/>
              <a:gd name="T24" fmla="*/ 148 w 822"/>
              <a:gd name="T25" fmla="*/ 542 h 882"/>
              <a:gd name="T26" fmla="*/ 126 w 822"/>
              <a:gd name="T27" fmla="*/ 473 h 882"/>
              <a:gd name="T28" fmla="*/ 122 w 822"/>
              <a:gd name="T29" fmla="*/ 398 h 882"/>
              <a:gd name="T30" fmla="*/ 134 w 822"/>
              <a:gd name="T31" fmla="*/ 330 h 882"/>
              <a:gd name="T32" fmla="*/ 170 w 822"/>
              <a:gd name="T33" fmla="*/ 270 h 882"/>
              <a:gd name="T34" fmla="*/ 226 w 822"/>
              <a:gd name="T35" fmla="*/ 232 h 882"/>
              <a:gd name="T36" fmla="*/ 270 w 822"/>
              <a:gd name="T37" fmla="*/ 222 h 882"/>
              <a:gd name="T38" fmla="*/ 236 w 822"/>
              <a:gd name="T39" fmla="*/ 13 h 882"/>
              <a:gd name="T40" fmla="*/ 191 w 822"/>
              <a:gd name="T41" fmla="*/ 26 h 882"/>
              <a:gd name="T42" fmla="*/ 139 w 822"/>
              <a:gd name="T43" fmla="*/ 56 h 882"/>
              <a:gd name="T44" fmla="*/ 95 w 822"/>
              <a:gd name="T45" fmla="*/ 96 h 882"/>
              <a:gd name="T46" fmla="*/ 62 w 822"/>
              <a:gd name="T47" fmla="*/ 147 h 882"/>
              <a:gd name="T48" fmla="*/ 33 w 822"/>
              <a:gd name="T49" fmla="*/ 221 h 882"/>
              <a:gd name="T50" fmla="*/ 4 w 822"/>
              <a:gd name="T51" fmla="*/ 352 h 882"/>
              <a:gd name="T52" fmla="*/ 1 w 822"/>
              <a:gd name="T53" fmla="*/ 451 h 882"/>
              <a:gd name="T54" fmla="*/ 18 w 822"/>
              <a:gd name="T55" fmla="*/ 566 h 882"/>
              <a:gd name="T56" fmla="*/ 44 w 822"/>
              <a:gd name="T57" fmla="*/ 650 h 882"/>
              <a:gd name="T58" fmla="*/ 103 w 822"/>
              <a:gd name="T59" fmla="*/ 751 h 882"/>
              <a:gd name="T60" fmla="*/ 191 w 822"/>
              <a:gd name="T61" fmla="*/ 827 h 882"/>
              <a:gd name="T62" fmla="*/ 272 w 822"/>
              <a:gd name="T63" fmla="*/ 861 h 882"/>
              <a:gd name="T64" fmla="*/ 390 w 822"/>
              <a:gd name="T65" fmla="*/ 880 h 882"/>
              <a:gd name="T66" fmla="*/ 464 w 822"/>
              <a:gd name="T67" fmla="*/ 879 h 882"/>
              <a:gd name="T68" fmla="*/ 548 w 822"/>
              <a:gd name="T69" fmla="*/ 864 h 882"/>
              <a:gd name="T70" fmla="*/ 605 w 822"/>
              <a:gd name="T71" fmla="*/ 845 h 882"/>
              <a:gd name="T72" fmla="*/ 671 w 822"/>
              <a:gd name="T73" fmla="*/ 806 h 882"/>
              <a:gd name="T74" fmla="*/ 726 w 822"/>
              <a:gd name="T75" fmla="*/ 751 h 882"/>
              <a:gd name="T76" fmla="*/ 768 w 822"/>
              <a:gd name="T77" fmla="*/ 684 h 882"/>
              <a:gd name="T78" fmla="*/ 790 w 822"/>
              <a:gd name="T79" fmla="*/ 629 h 882"/>
              <a:gd name="T80" fmla="*/ 818 w 822"/>
              <a:gd name="T81" fmla="*/ 500 h 882"/>
              <a:gd name="T82" fmla="*/ 822 w 822"/>
              <a:gd name="T83" fmla="*/ 421 h 882"/>
              <a:gd name="T84" fmla="*/ 808 w 822"/>
              <a:gd name="T85" fmla="*/ 281 h 882"/>
              <a:gd name="T86" fmla="*/ 767 w 822"/>
              <a:gd name="T87" fmla="*/ 152 h 882"/>
              <a:gd name="T88" fmla="*/ 747 w 822"/>
              <a:gd name="T89" fmla="*/ 114 h 882"/>
              <a:gd name="T90" fmla="*/ 709 w 822"/>
              <a:gd name="T91" fmla="*/ 71 h 882"/>
              <a:gd name="T92" fmla="*/ 624 w 822"/>
              <a:gd name="T93" fmla="*/ 18 h 882"/>
              <a:gd name="T94" fmla="*/ 559 w 822"/>
              <a:gd name="T95" fmla="*/ 1 h 882"/>
              <a:gd name="T96" fmla="*/ 521 w 822"/>
              <a:gd name="T97" fmla="*/ 218 h 882"/>
              <a:gd name="T98" fmla="*/ 594 w 822"/>
              <a:gd name="T99" fmla="*/ 230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22" h="882">
                <a:moveTo>
                  <a:pt x="602" y="234"/>
                </a:moveTo>
                <a:lnTo>
                  <a:pt x="602" y="234"/>
                </a:lnTo>
                <a:lnTo>
                  <a:pt x="618" y="241"/>
                </a:lnTo>
                <a:lnTo>
                  <a:pt x="630" y="249"/>
                </a:lnTo>
                <a:lnTo>
                  <a:pt x="642" y="259"/>
                </a:lnTo>
                <a:lnTo>
                  <a:pt x="653" y="270"/>
                </a:lnTo>
                <a:lnTo>
                  <a:pt x="664" y="282"/>
                </a:lnTo>
                <a:lnTo>
                  <a:pt x="672" y="296"/>
                </a:lnTo>
                <a:lnTo>
                  <a:pt x="679" y="310"/>
                </a:lnTo>
                <a:lnTo>
                  <a:pt x="685" y="325"/>
                </a:lnTo>
                <a:lnTo>
                  <a:pt x="685" y="325"/>
                </a:lnTo>
                <a:lnTo>
                  <a:pt x="692" y="348"/>
                </a:lnTo>
                <a:lnTo>
                  <a:pt x="697" y="371"/>
                </a:lnTo>
                <a:lnTo>
                  <a:pt x="700" y="396"/>
                </a:lnTo>
                <a:lnTo>
                  <a:pt x="701" y="421"/>
                </a:lnTo>
                <a:lnTo>
                  <a:pt x="701" y="421"/>
                </a:lnTo>
                <a:lnTo>
                  <a:pt x="701" y="435"/>
                </a:lnTo>
                <a:lnTo>
                  <a:pt x="700" y="450"/>
                </a:lnTo>
                <a:lnTo>
                  <a:pt x="696" y="477"/>
                </a:lnTo>
                <a:lnTo>
                  <a:pt x="689" y="504"/>
                </a:lnTo>
                <a:lnTo>
                  <a:pt x="682" y="532"/>
                </a:lnTo>
                <a:lnTo>
                  <a:pt x="682" y="532"/>
                </a:lnTo>
                <a:lnTo>
                  <a:pt x="672" y="551"/>
                </a:lnTo>
                <a:lnTo>
                  <a:pt x="661" y="569"/>
                </a:lnTo>
                <a:lnTo>
                  <a:pt x="648" y="585"/>
                </a:lnTo>
                <a:lnTo>
                  <a:pt x="633" y="601"/>
                </a:lnTo>
                <a:lnTo>
                  <a:pt x="616" y="614"/>
                </a:lnTo>
                <a:lnTo>
                  <a:pt x="597" y="625"/>
                </a:lnTo>
                <a:lnTo>
                  <a:pt x="578" y="635"/>
                </a:lnTo>
                <a:lnTo>
                  <a:pt x="557" y="643"/>
                </a:lnTo>
                <a:lnTo>
                  <a:pt x="557" y="643"/>
                </a:lnTo>
                <a:lnTo>
                  <a:pt x="523" y="651"/>
                </a:lnTo>
                <a:lnTo>
                  <a:pt x="489" y="657"/>
                </a:lnTo>
                <a:lnTo>
                  <a:pt x="454" y="661"/>
                </a:lnTo>
                <a:lnTo>
                  <a:pt x="420" y="662"/>
                </a:lnTo>
                <a:lnTo>
                  <a:pt x="420" y="662"/>
                </a:lnTo>
                <a:lnTo>
                  <a:pt x="398" y="662"/>
                </a:lnTo>
                <a:lnTo>
                  <a:pt x="376" y="661"/>
                </a:lnTo>
                <a:lnTo>
                  <a:pt x="355" y="658"/>
                </a:lnTo>
                <a:lnTo>
                  <a:pt x="335" y="655"/>
                </a:lnTo>
                <a:lnTo>
                  <a:pt x="314" y="651"/>
                </a:lnTo>
                <a:lnTo>
                  <a:pt x="294" y="647"/>
                </a:lnTo>
                <a:lnTo>
                  <a:pt x="274" y="642"/>
                </a:lnTo>
                <a:lnTo>
                  <a:pt x="257" y="636"/>
                </a:lnTo>
                <a:lnTo>
                  <a:pt x="257" y="636"/>
                </a:lnTo>
                <a:lnTo>
                  <a:pt x="236" y="628"/>
                </a:lnTo>
                <a:lnTo>
                  <a:pt x="217" y="618"/>
                </a:lnTo>
                <a:lnTo>
                  <a:pt x="200" y="606"/>
                </a:lnTo>
                <a:lnTo>
                  <a:pt x="184" y="592"/>
                </a:lnTo>
                <a:lnTo>
                  <a:pt x="170" y="576"/>
                </a:lnTo>
                <a:lnTo>
                  <a:pt x="158" y="559"/>
                </a:lnTo>
                <a:lnTo>
                  <a:pt x="148" y="542"/>
                </a:lnTo>
                <a:lnTo>
                  <a:pt x="141" y="522"/>
                </a:lnTo>
                <a:lnTo>
                  <a:pt x="141" y="522"/>
                </a:lnTo>
                <a:lnTo>
                  <a:pt x="133" y="498"/>
                </a:lnTo>
                <a:lnTo>
                  <a:pt x="126" y="473"/>
                </a:lnTo>
                <a:lnTo>
                  <a:pt x="122" y="448"/>
                </a:lnTo>
                <a:lnTo>
                  <a:pt x="121" y="422"/>
                </a:lnTo>
                <a:lnTo>
                  <a:pt x="121" y="422"/>
                </a:lnTo>
                <a:lnTo>
                  <a:pt x="122" y="398"/>
                </a:lnTo>
                <a:lnTo>
                  <a:pt x="125" y="374"/>
                </a:lnTo>
                <a:lnTo>
                  <a:pt x="129" y="352"/>
                </a:lnTo>
                <a:lnTo>
                  <a:pt x="134" y="330"/>
                </a:lnTo>
                <a:lnTo>
                  <a:pt x="134" y="330"/>
                </a:lnTo>
                <a:lnTo>
                  <a:pt x="141" y="314"/>
                </a:lnTo>
                <a:lnTo>
                  <a:pt x="150" y="297"/>
                </a:lnTo>
                <a:lnTo>
                  <a:pt x="159" y="284"/>
                </a:lnTo>
                <a:lnTo>
                  <a:pt x="170" y="270"/>
                </a:lnTo>
                <a:lnTo>
                  <a:pt x="183" y="258"/>
                </a:lnTo>
                <a:lnTo>
                  <a:pt x="196" y="248"/>
                </a:lnTo>
                <a:lnTo>
                  <a:pt x="210" y="238"/>
                </a:lnTo>
                <a:lnTo>
                  <a:pt x="226" y="232"/>
                </a:lnTo>
                <a:lnTo>
                  <a:pt x="226" y="232"/>
                </a:lnTo>
                <a:lnTo>
                  <a:pt x="240" y="227"/>
                </a:lnTo>
                <a:lnTo>
                  <a:pt x="255" y="225"/>
                </a:lnTo>
                <a:lnTo>
                  <a:pt x="270" y="222"/>
                </a:lnTo>
                <a:lnTo>
                  <a:pt x="285" y="222"/>
                </a:lnTo>
                <a:lnTo>
                  <a:pt x="284" y="2"/>
                </a:lnTo>
                <a:lnTo>
                  <a:pt x="284" y="2"/>
                </a:lnTo>
                <a:lnTo>
                  <a:pt x="236" y="13"/>
                </a:lnTo>
                <a:lnTo>
                  <a:pt x="236" y="13"/>
                </a:lnTo>
                <a:lnTo>
                  <a:pt x="221" y="16"/>
                </a:lnTo>
                <a:lnTo>
                  <a:pt x="206" y="20"/>
                </a:lnTo>
                <a:lnTo>
                  <a:pt x="191" y="26"/>
                </a:lnTo>
                <a:lnTo>
                  <a:pt x="177" y="33"/>
                </a:lnTo>
                <a:lnTo>
                  <a:pt x="163" y="40"/>
                </a:lnTo>
                <a:lnTo>
                  <a:pt x="151" y="46"/>
                </a:lnTo>
                <a:lnTo>
                  <a:pt x="139" y="56"/>
                </a:lnTo>
                <a:lnTo>
                  <a:pt x="126" y="64"/>
                </a:lnTo>
                <a:lnTo>
                  <a:pt x="115" y="74"/>
                </a:lnTo>
                <a:lnTo>
                  <a:pt x="106" y="85"/>
                </a:lnTo>
                <a:lnTo>
                  <a:pt x="95" y="96"/>
                </a:lnTo>
                <a:lnTo>
                  <a:pt x="85" y="108"/>
                </a:lnTo>
                <a:lnTo>
                  <a:pt x="77" y="120"/>
                </a:lnTo>
                <a:lnTo>
                  <a:pt x="69" y="133"/>
                </a:lnTo>
                <a:lnTo>
                  <a:pt x="62" y="147"/>
                </a:lnTo>
                <a:lnTo>
                  <a:pt x="55" y="160"/>
                </a:lnTo>
                <a:lnTo>
                  <a:pt x="55" y="160"/>
                </a:lnTo>
                <a:lnTo>
                  <a:pt x="44" y="190"/>
                </a:lnTo>
                <a:lnTo>
                  <a:pt x="33" y="221"/>
                </a:lnTo>
                <a:lnTo>
                  <a:pt x="23" y="252"/>
                </a:lnTo>
                <a:lnTo>
                  <a:pt x="15" y="285"/>
                </a:lnTo>
                <a:lnTo>
                  <a:pt x="8" y="318"/>
                </a:lnTo>
                <a:lnTo>
                  <a:pt x="4" y="352"/>
                </a:lnTo>
                <a:lnTo>
                  <a:pt x="1" y="387"/>
                </a:lnTo>
                <a:lnTo>
                  <a:pt x="0" y="422"/>
                </a:lnTo>
                <a:lnTo>
                  <a:pt x="0" y="422"/>
                </a:lnTo>
                <a:lnTo>
                  <a:pt x="1" y="451"/>
                </a:lnTo>
                <a:lnTo>
                  <a:pt x="3" y="480"/>
                </a:lnTo>
                <a:lnTo>
                  <a:pt x="7" y="510"/>
                </a:lnTo>
                <a:lnTo>
                  <a:pt x="12" y="539"/>
                </a:lnTo>
                <a:lnTo>
                  <a:pt x="18" y="566"/>
                </a:lnTo>
                <a:lnTo>
                  <a:pt x="25" y="595"/>
                </a:lnTo>
                <a:lnTo>
                  <a:pt x="34" y="622"/>
                </a:lnTo>
                <a:lnTo>
                  <a:pt x="44" y="650"/>
                </a:lnTo>
                <a:lnTo>
                  <a:pt x="44" y="650"/>
                </a:lnTo>
                <a:lnTo>
                  <a:pt x="55" y="677"/>
                </a:lnTo>
                <a:lnTo>
                  <a:pt x="70" y="703"/>
                </a:lnTo>
                <a:lnTo>
                  <a:pt x="85" y="728"/>
                </a:lnTo>
                <a:lnTo>
                  <a:pt x="103" y="751"/>
                </a:lnTo>
                <a:lnTo>
                  <a:pt x="124" y="773"/>
                </a:lnTo>
                <a:lnTo>
                  <a:pt x="144" y="793"/>
                </a:lnTo>
                <a:lnTo>
                  <a:pt x="167" y="810"/>
                </a:lnTo>
                <a:lnTo>
                  <a:pt x="191" y="827"/>
                </a:lnTo>
                <a:lnTo>
                  <a:pt x="191" y="827"/>
                </a:lnTo>
                <a:lnTo>
                  <a:pt x="217" y="839"/>
                </a:lnTo>
                <a:lnTo>
                  <a:pt x="244" y="852"/>
                </a:lnTo>
                <a:lnTo>
                  <a:pt x="272" y="861"/>
                </a:lnTo>
                <a:lnTo>
                  <a:pt x="301" y="868"/>
                </a:lnTo>
                <a:lnTo>
                  <a:pt x="331" y="873"/>
                </a:lnTo>
                <a:lnTo>
                  <a:pt x="360" y="878"/>
                </a:lnTo>
                <a:lnTo>
                  <a:pt x="390" y="880"/>
                </a:lnTo>
                <a:lnTo>
                  <a:pt x="420" y="882"/>
                </a:lnTo>
                <a:lnTo>
                  <a:pt x="420" y="882"/>
                </a:lnTo>
                <a:lnTo>
                  <a:pt x="442" y="880"/>
                </a:lnTo>
                <a:lnTo>
                  <a:pt x="464" y="879"/>
                </a:lnTo>
                <a:lnTo>
                  <a:pt x="486" y="878"/>
                </a:lnTo>
                <a:lnTo>
                  <a:pt x="506" y="873"/>
                </a:lnTo>
                <a:lnTo>
                  <a:pt x="527" y="869"/>
                </a:lnTo>
                <a:lnTo>
                  <a:pt x="548" y="864"/>
                </a:lnTo>
                <a:lnTo>
                  <a:pt x="568" y="858"/>
                </a:lnTo>
                <a:lnTo>
                  <a:pt x="587" y="852"/>
                </a:lnTo>
                <a:lnTo>
                  <a:pt x="587" y="852"/>
                </a:lnTo>
                <a:lnTo>
                  <a:pt x="605" y="845"/>
                </a:lnTo>
                <a:lnTo>
                  <a:pt x="623" y="836"/>
                </a:lnTo>
                <a:lnTo>
                  <a:pt x="639" y="828"/>
                </a:lnTo>
                <a:lnTo>
                  <a:pt x="656" y="817"/>
                </a:lnTo>
                <a:lnTo>
                  <a:pt x="671" y="806"/>
                </a:lnTo>
                <a:lnTo>
                  <a:pt x="686" y="794"/>
                </a:lnTo>
                <a:lnTo>
                  <a:pt x="700" y="780"/>
                </a:lnTo>
                <a:lnTo>
                  <a:pt x="714" y="766"/>
                </a:lnTo>
                <a:lnTo>
                  <a:pt x="726" y="751"/>
                </a:lnTo>
                <a:lnTo>
                  <a:pt x="738" y="735"/>
                </a:lnTo>
                <a:lnTo>
                  <a:pt x="749" y="718"/>
                </a:lnTo>
                <a:lnTo>
                  <a:pt x="759" y="702"/>
                </a:lnTo>
                <a:lnTo>
                  <a:pt x="768" y="684"/>
                </a:lnTo>
                <a:lnTo>
                  <a:pt x="777" y="666"/>
                </a:lnTo>
                <a:lnTo>
                  <a:pt x="784" y="649"/>
                </a:lnTo>
                <a:lnTo>
                  <a:pt x="790" y="629"/>
                </a:lnTo>
                <a:lnTo>
                  <a:pt x="790" y="629"/>
                </a:lnTo>
                <a:lnTo>
                  <a:pt x="804" y="579"/>
                </a:lnTo>
                <a:lnTo>
                  <a:pt x="810" y="552"/>
                </a:lnTo>
                <a:lnTo>
                  <a:pt x="814" y="526"/>
                </a:lnTo>
                <a:lnTo>
                  <a:pt x="818" y="500"/>
                </a:lnTo>
                <a:lnTo>
                  <a:pt x="821" y="474"/>
                </a:lnTo>
                <a:lnTo>
                  <a:pt x="822" y="447"/>
                </a:lnTo>
                <a:lnTo>
                  <a:pt x="822" y="421"/>
                </a:lnTo>
                <a:lnTo>
                  <a:pt x="822" y="421"/>
                </a:lnTo>
                <a:lnTo>
                  <a:pt x="822" y="385"/>
                </a:lnTo>
                <a:lnTo>
                  <a:pt x="819" y="350"/>
                </a:lnTo>
                <a:lnTo>
                  <a:pt x="814" y="315"/>
                </a:lnTo>
                <a:lnTo>
                  <a:pt x="808" y="281"/>
                </a:lnTo>
                <a:lnTo>
                  <a:pt x="800" y="248"/>
                </a:lnTo>
                <a:lnTo>
                  <a:pt x="790" y="215"/>
                </a:lnTo>
                <a:lnTo>
                  <a:pt x="779" y="184"/>
                </a:lnTo>
                <a:lnTo>
                  <a:pt x="767" y="152"/>
                </a:lnTo>
                <a:lnTo>
                  <a:pt x="767" y="152"/>
                </a:lnTo>
                <a:lnTo>
                  <a:pt x="760" y="140"/>
                </a:lnTo>
                <a:lnTo>
                  <a:pt x="753" y="126"/>
                </a:lnTo>
                <a:lnTo>
                  <a:pt x="747" y="114"/>
                </a:lnTo>
                <a:lnTo>
                  <a:pt x="738" y="103"/>
                </a:lnTo>
                <a:lnTo>
                  <a:pt x="729" y="92"/>
                </a:lnTo>
                <a:lnTo>
                  <a:pt x="719" y="81"/>
                </a:lnTo>
                <a:lnTo>
                  <a:pt x="709" y="71"/>
                </a:lnTo>
                <a:lnTo>
                  <a:pt x="698" y="61"/>
                </a:lnTo>
                <a:lnTo>
                  <a:pt x="675" y="44"/>
                </a:lnTo>
                <a:lnTo>
                  <a:pt x="650" y="30"/>
                </a:lnTo>
                <a:lnTo>
                  <a:pt x="624" y="18"/>
                </a:lnTo>
                <a:lnTo>
                  <a:pt x="596" y="9"/>
                </a:lnTo>
                <a:lnTo>
                  <a:pt x="596" y="9"/>
                </a:lnTo>
                <a:lnTo>
                  <a:pt x="576" y="5"/>
                </a:lnTo>
                <a:lnTo>
                  <a:pt x="559" y="1"/>
                </a:lnTo>
                <a:lnTo>
                  <a:pt x="539" y="0"/>
                </a:lnTo>
                <a:lnTo>
                  <a:pt x="520" y="0"/>
                </a:lnTo>
                <a:lnTo>
                  <a:pt x="521" y="218"/>
                </a:lnTo>
                <a:lnTo>
                  <a:pt x="521" y="218"/>
                </a:lnTo>
                <a:lnTo>
                  <a:pt x="543" y="219"/>
                </a:lnTo>
                <a:lnTo>
                  <a:pt x="564" y="222"/>
                </a:lnTo>
                <a:lnTo>
                  <a:pt x="585" y="226"/>
                </a:lnTo>
                <a:lnTo>
                  <a:pt x="594" y="230"/>
                </a:lnTo>
                <a:lnTo>
                  <a:pt x="602" y="23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8" name="Freeform 46">
            <a:extLst>
              <a:ext uri="{FF2B5EF4-FFF2-40B4-BE49-F238E27FC236}">
                <a16:creationId xmlns:a16="http://schemas.microsoft.com/office/drawing/2014/main" id="{13866722-2E47-4E18-AA4D-A6A320098164}"/>
              </a:ext>
            </a:extLst>
          </p:cNvPr>
          <p:cNvSpPr>
            <a:spLocks/>
          </p:cNvSpPr>
          <p:nvPr userDrawn="1"/>
        </p:nvSpPr>
        <p:spPr bwMode="auto">
          <a:xfrm>
            <a:off x="5559425" y="4541838"/>
            <a:ext cx="620713" cy="779463"/>
          </a:xfrm>
          <a:custGeom>
            <a:avLst/>
            <a:gdLst>
              <a:gd name="T0" fmla="*/ 615 w 783"/>
              <a:gd name="T1" fmla="*/ 297 h 982"/>
              <a:gd name="T2" fmla="*/ 781 w 783"/>
              <a:gd name="T3" fmla="*/ 227 h 982"/>
              <a:gd name="T4" fmla="*/ 781 w 783"/>
              <a:gd name="T5" fmla="*/ 0 h 982"/>
              <a:gd name="T6" fmla="*/ 0 w 783"/>
              <a:gd name="T7" fmla="*/ 367 h 982"/>
              <a:gd name="T8" fmla="*/ 0 w 783"/>
              <a:gd name="T9" fmla="*/ 618 h 982"/>
              <a:gd name="T10" fmla="*/ 783 w 783"/>
              <a:gd name="T11" fmla="*/ 982 h 982"/>
              <a:gd name="T12" fmla="*/ 783 w 783"/>
              <a:gd name="T13" fmla="*/ 751 h 982"/>
              <a:gd name="T14" fmla="*/ 615 w 783"/>
              <a:gd name="T15" fmla="*/ 685 h 982"/>
              <a:gd name="T16" fmla="*/ 615 w 783"/>
              <a:gd name="T17" fmla="*/ 301 h 982"/>
              <a:gd name="T18" fmla="*/ 486 w 783"/>
              <a:gd name="T19" fmla="*/ 349 h 982"/>
              <a:gd name="T20" fmla="*/ 487 w 783"/>
              <a:gd name="T21" fmla="*/ 633 h 982"/>
              <a:gd name="T22" fmla="*/ 133 w 783"/>
              <a:gd name="T23" fmla="*/ 491 h 982"/>
              <a:gd name="T24" fmla="*/ 486 w 783"/>
              <a:gd name="T25" fmla="*/ 347 h 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3" h="982">
                <a:moveTo>
                  <a:pt x="615" y="297"/>
                </a:moveTo>
                <a:lnTo>
                  <a:pt x="781" y="227"/>
                </a:lnTo>
                <a:lnTo>
                  <a:pt x="781" y="0"/>
                </a:lnTo>
                <a:lnTo>
                  <a:pt x="0" y="367"/>
                </a:lnTo>
                <a:lnTo>
                  <a:pt x="0" y="618"/>
                </a:lnTo>
                <a:lnTo>
                  <a:pt x="783" y="982"/>
                </a:lnTo>
                <a:lnTo>
                  <a:pt x="783" y="751"/>
                </a:lnTo>
                <a:lnTo>
                  <a:pt x="615" y="685"/>
                </a:lnTo>
                <a:lnTo>
                  <a:pt x="615" y="301"/>
                </a:lnTo>
                <a:lnTo>
                  <a:pt x="486" y="349"/>
                </a:lnTo>
                <a:lnTo>
                  <a:pt x="487" y="633"/>
                </a:lnTo>
                <a:lnTo>
                  <a:pt x="133" y="491"/>
                </a:lnTo>
                <a:lnTo>
                  <a:pt x="486" y="34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3" name="Rectángulo 92">
            <a:extLst>
              <a:ext uri="{FF2B5EF4-FFF2-40B4-BE49-F238E27FC236}">
                <a16:creationId xmlns:a16="http://schemas.microsoft.com/office/drawing/2014/main" id="{7A0169B8-F229-4F94-ABCD-75C27BC108EE}"/>
              </a:ext>
            </a:extLst>
          </p:cNvPr>
          <p:cNvSpPr/>
          <p:nvPr userDrawn="1"/>
        </p:nvSpPr>
        <p:spPr>
          <a:xfrm>
            <a:off x="791797" y="2780348"/>
            <a:ext cx="194041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Marcador de posición de imagen 84"/>
          <p:cNvSpPr>
            <a:spLocks noGrp="1"/>
          </p:cNvSpPr>
          <p:nvPr>
            <p:ph type="pic" sz="quarter" idx="20"/>
          </p:nvPr>
        </p:nvSpPr>
        <p:spPr>
          <a:xfrm>
            <a:off x="6604329" y="2322908"/>
            <a:ext cx="5632164" cy="3753987"/>
          </a:xfrm>
          <a:custGeom>
            <a:avLst/>
            <a:gdLst>
              <a:gd name="connsiteX0" fmla="*/ 1287387 w 5632164"/>
              <a:gd name="connsiteY0" fmla="*/ 2564464 h 3753987"/>
              <a:gd name="connsiteX1" fmla="*/ 817186 w 5632164"/>
              <a:gd name="connsiteY1" fmla="*/ 2878655 h 3753987"/>
              <a:gd name="connsiteX2" fmla="*/ 1114040 w 5632164"/>
              <a:gd name="connsiteY2" fmla="*/ 3158176 h 3753987"/>
              <a:gd name="connsiteX3" fmla="*/ 1566907 w 5632164"/>
              <a:gd name="connsiteY3" fmla="*/ 3008665 h 3753987"/>
              <a:gd name="connsiteX4" fmla="*/ 1566907 w 5632164"/>
              <a:gd name="connsiteY4" fmla="*/ 2581799 h 3753987"/>
              <a:gd name="connsiteX5" fmla="*/ 2697143 w 5632164"/>
              <a:gd name="connsiteY5" fmla="*/ 1092899 h 3753987"/>
              <a:gd name="connsiteX6" fmla="*/ 3523220 w 5632164"/>
              <a:gd name="connsiteY6" fmla="*/ 1092899 h 3753987"/>
              <a:gd name="connsiteX7" fmla="*/ 3523220 w 5632164"/>
              <a:gd name="connsiteY7" fmla="*/ 3706067 h 3753987"/>
              <a:gd name="connsiteX8" fmla="*/ 2697143 w 5632164"/>
              <a:gd name="connsiteY8" fmla="*/ 3706067 h 3753987"/>
              <a:gd name="connsiteX9" fmla="*/ 5377800 w 5632164"/>
              <a:gd name="connsiteY9" fmla="*/ 1051891 h 3753987"/>
              <a:gd name="connsiteX10" fmla="*/ 5632164 w 5632164"/>
              <a:gd name="connsiteY10" fmla="*/ 1089547 h 3753987"/>
              <a:gd name="connsiteX11" fmla="*/ 5624445 w 5632164"/>
              <a:gd name="connsiteY11" fmla="*/ 1915088 h 3753987"/>
              <a:gd name="connsiteX12" fmla="*/ 4787211 w 5632164"/>
              <a:gd name="connsiteY12" fmla="*/ 2007806 h 3753987"/>
              <a:gd name="connsiteX13" fmla="*/ 4641593 w 5632164"/>
              <a:gd name="connsiteY13" fmla="*/ 2742741 h 3753987"/>
              <a:gd name="connsiteX14" fmla="*/ 4643579 w 5632164"/>
              <a:gd name="connsiteY14" fmla="*/ 3691468 h 3753987"/>
              <a:gd name="connsiteX15" fmla="*/ 3810979 w 5632164"/>
              <a:gd name="connsiteY15" fmla="*/ 3698191 h 3753987"/>
              <a:gd name="connsiteX16" fmla="*/ 3822554 w 5632164"/>
              <a:gd name="connsiteY16" fmla="*/ 1089427 h 3753987"/>
              <a:gd name="connsiteX17" fmla="*/ 4652174 w 5632164"/>
              <a:gd name="connsiteY17" fmla="*/ 1093405 h 3753987"/>
              <a:gd name="connsiteX18" fmla="*/ 4656031 w 5632164"/>
              <a:gd name="connsiteY18" fmla="*/ 1548676 h 3753987"/>
              <a:gd name="connsiteX19" fmla="*/ 5377800 w 5632164"/>
              <a:gd name="connsiteY19" fmla="*/ 1051891 h 3753987"/>
              <a:gd name="connsiteX20" fmla="*/ 1231919 w 5632164"/>
              <a:gd name="connsiteY20" fmla="*/ 1043007 h 3753987"/>
              <a:gd name="connsiteX21" fmla="*/ 2193418 w 5632164"/>
              <a:gd name="connsiteY21" fmla="*/ 1403497 h 3753987"/>
              <a:gd name="connsiteX22" fmla="*/ 2374378 w 5632164"/>
              <a:gd name="connsiteY22" fmla="*/ 2020696 h 3753987"/>
              <a:gd name="connsiteX23" fmla="*/ 2387379 w 5632164"/>
              <a:gd name="connsiteY23" fmla="*/ 3705621 h 3753987"/>
              <a:gd name="connsiteX24" fmla="*/ 1581787 w 5632164"/>
              <a:gd name="connsiteY24" fmla="*/ 3701288 h 3753987"/>
              <a:gd name="connsiteX25" fmla="*/ 1573706 w 5632164"/>
              <a:gd name="connsiteY25" fmla="*/ 3457648 h 3753987"/>
              <a:gd name="connsiteX26" fmla="*/ 4926 w 5632164"/>
              <a:gd name="connsiteY26" fmla="*/ 2915942 h 3753987"/>
              <a:gd name="connsiteX27" fmla="*/ 1569373 w 5632164"/>
              <a:gd name="connsiteY27" fmla="*/ 2088215 h 3753987"/>
              <a:gd name="connsiteX28" fmla="*/ 1495701 w 5632164"/>
              <a:gd name="connsiteY28" fmla="*/ 1841196 h 3753987"/>
              <a:gd name="connsiteX29" fmla="*/ 364618 w 5632164"/>
              <a:gd name="connsiteY29" fmla="*/ 1884533 h 3753987"/>
              <a:gd name="connsiteX30" fmla="*/ 212353 w 5632164"/>
              <a:gd name="connsiteY30" fmla="*/ 1227638 h 3753987"/>
              <a:gd name="connsiteX31" fmla="*/ 1231919 w 5632164"/>
              <a:gd name="connsiteY31" fmla="*/ 1043007 h 3753987"/>
              <a:gd name="connsiteX32" fmla="*/ 2994963 w 5632164"/>
              <a:gd name="connsiteY32" fmla="*/ 0 h 3753987"/>
              <a:gd name="connsiteX33" fmla="*/ 3223697 w 5632164"/>
              <a:gd name="connsiteY33" fmla="*/ 0 h 3753987"/>
              <a:gd name="connsiteX34" fmla="*/ 3566530 w 5632164"/>
              <a:gd name="connsiteY34" fmla="*/ 342833 h 3753987"/>
              <a:gd name="connsiteX35" fmla="*/ 3566530 w 5632164"/>
              <a:gd name="connsiteY35" fmla="*/ 417835 h 3753987"/>
              <a:gd name="connsiteX36" fmla="*/ 3223697 w 5632164"/>
              <a:gd name="connsiteY36" fmla="*/ 760668 h 3753987"/>
              <a:gd name="connsiteX37" fmla="*/ 2994963 w 5632164"/>
              <a:gd name="connsiteY37" fmla="*/ 760668 h 3753987"/>
              <a:gd name="connsiteX38" fmla="*/ 2652130 w 5632164"/>
              <a:gd name="connsiteY38" fmla="*/ 417835 h 3753987"/>
              <a:gd name="connsiteX39" fmla="*/ 2652130 w 5632164"/>
              <a:gd name="connsiteY39" fmla="*/ 342833 h 3753987"/>
              <a:gd name="connsiteX40" fmla="*/ 2994963 w 5632164"/>
              <a:gd name="connsiteY40" fmla="*/ 0 h 37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632164" h="3753987">
                <a:moveTo>
                  <a:pt x="1287387" y="2564464"/>
                </a:moveTo>
                <a:cubicBezTo>
                  <a:pt x="913540" y="2573131"/>
                  <a:pt x="824409" y="2749367"/>
                  <a:pt x="817186" y="2878655"/>
                </a:cubicBezTo>
                <a:cubicBezTo>
                  <a:pt x="809963" y="3007943"/>
                  <a:pt x="919748" y="3136508"/>
                  <a:pt x="1114040" y="3158176"/>
                </a:cubicBezTo>
                <a:cubicBezTo>
                  <a:pt x="1308332" y="3179844"/>
                  <a:pt x="1566907" y="3005485"/>
                  <a:pt x="1566907" y="3008665"/>
                </a:cubicBezTo>
                <a:cubicBezTo>
                  <a:pt x="1565462" y="2863487"/>
                  <a:pt x="1568352" y="2726977"/>
                  <a:pt x="1566907" y="2581799"/>
                </a:cubicBezTo>
                <a:close/>
                <a:moveTo>
                  <a:pt x="2697143" y="1092899"/>
                </a:moveTo>
                <a:lnTo>
                  <a:pt x="3523220" y="1092899"/>
                </a:lnTo>
                <a:lnTo>
                  <a:pt x="3523220" y="3706067"/>
                </a:lnTo>
                <a:lnTo>
                  <a:pt x="2697143" y="3706067"/>
                </a:lnTo>
                <a:close/>
                <a:moveTo>
                  <a:pt x="5377800" y="1051891"/>
                </a:moveTo>
                <a:cubicBezTo>
                  <a:pt x="5454756" y="1053411"/>
                  <a:pt x="5539326" y="1065034"/>
                  <a:pt x="5632164" y="1089547"/>
                </a:cubicBezTo>
                <a:cubicBezTo>
                  <a:pt x="5628965" y="1383415"/>
                  <a:pt x="5630232" y="1744683"/>
                  <a:pt x="5624445" y="1915088"/>
                </a:cubicBezTo>
                <a:cubicBezTo>
                  <a:pt x="5629606" y="1940830"/>
                  <a:pt x="5114516" y="1641174"/>
                  <a:pt x="4787211" y="2007806"/>
                </a:cubicBezTo>
                <a:cubicBezTo>
                  <a:pt x="4598801" y="2209740"/>
                  <a:pt x="4644165" y="2417928"/>
                  <a:pt x="4641593" y="2742741"/>
                </a:cubicBezTo>
                <a:cubicBezTo>
                  <a:pt x="4646737" y="3052122"/>
                  <a:pt x="4639738" y="3454750"/>
                  <a:pt x="4643579" y="3691468"/>
                </a:cubicBezTo>
                <a:lnTo>
                  <a:pt x="3810979" y="3698191"/>
                </a:lnTo>
                <a:cubicBezTo>
                  <a:pt x="3814837" y="2828603"/>
                  <a:pt x="3818696" y="1959015"/>
                  <a:pt x="3822554" y="1089427"/>
                </a:cubicBezTo>
                <a:lnTo>
                  <a:pt x="4652174" y="1093405"/>
                </a:lnTo>
                <a:cubicBezTo>
                  <a:pt x="4654763" y="1180878"/>
                  <a:pt x="4652172" y="1395633"/>
                  <a:pt x="4656031" y="1548676"/>
                </a:cubicBezTo>
                <a:cubicBezTo>
                  <a:pt x="4673488" y="1525625"/>
                  <a:pt x="4839110" y="1041249"/>
                  <a:pt x="5377800" y="1051891"/>
                </a:cubicBezTo>
                <a:close/>
                <a:moveTo>
                  <a:pt x="1231919" y="1043007"/>
                </a:moveTo>
                <a:cubicBezTo>
                  <a:pt x="1597833" y="1040199"/>
                  <a:pt x="1972768" y="1121894"/>
                  <a:pt x="2193418" y="1403497"/>
                </a:cubicBezTo>
                <a:cubicBezTo>
                  <a:pt x="2388082" y="1675680"/>
                  <a:pt x="2383396" y="2017199"/>
                  <a:pt x="2374378" y="2020696"/>
                </a:cubicBezTo>
                <a:lnTo>
                  <a:pt x="2387379" y="3705621"/>
                </a:lnTo>
                <a:lnTo>
                  <a:pt x="1581787" y="3701288"/>
                </a:lnTo>
                <a:cubicBezTo>
                  <a:pt x="1580519" y="3579065"/>
                  <a:pt x="1573608" y="3532923"/>
                  <a:pt x="1573706" y="3457648"/>
                </a:cubicBezTo>
                <a:cubicBezTo>
                  <a:pt x="507726" y="4205767"/>
                  <a:pt x="-59357" y="3353640"/>
                  <a:pt x="4926" y="2915942"/>
                </a:cubicBezTo>
                <a:cubicBezTo>
                  <a:pt x="114088" y="1835982"/>
                  <a:pt x="1539760" y="2094715"/>
                  <a:pt x="1569373" y="2088215"/>
                </a:cubicBezTo>
                <a:cubicBezTo>
                  <a:pt x="1557914" y="2080834"/>
                  <a:pt x="1570818" y="1935814"/>
                  <a:pt x="1495701" y="1841196"/>
                </a:cubicBezTo>
                <a:cubicBezTo>
                  <a:pt x="1265393" y="1576684"/>
                  <a:pt x="534451" y="1832226"/>
                  <a:pt x="364618" y="1884533"/>
                </a:cubicBezTo>
                <a:lnTo>
                  <a:pt x="212353" y="1227638"/>
                </a:lnTo>
                <a:cubicBezTo>
                  <a:pt x="305907" y="1189919"/>
                  <a:pt x="761457" y="1046618"/>
                  <a:pt x="1231919" y="1043007"/>
                </a:cubicBezTo>
                <a:close/>
                <a:moveTo>
                  <a:pt x="2994963" y="0"/>
                </a:moveTo>
                <a:lnTo>
                  <a:pt x="3223697" y="0"/>
                </a:lnTo>
                <a:cubicBezTo>
                  <a:pt x="3413038" y="0"/>
                  <a:pt x="3566530" y="153492"/>
                  <a:pt x="3566530" y="342833"/>
                </a:cubicBezTo>
                <a:lnTo>
                  <a:pt x="3566530" y="417835"/>
                </a:lnTo>
                <a:cubicBezTo>
                  <a:pt x="3566530" y="607176"/>
                  <a:pt x="3413038" y="760668"/>
                  <a:pt x="3223697" y="760668"/>
                </a:cubicBezTo>
                <a:lnTo>
                  <a:pt x="2994963" y="760668"/>
                </a:lnTo>
                <a:cubicBezTo>
                  <a:pt x="2805622" y="760668"/>
                  <a:pt x="2652130" y="607176"/>
                  <a:pt x="2652130" y="417835"/>
                </a:cubicBezTo>
                <a:lnTo>
                  <a:pt x="2652130" y="342833"/>
                </a:lnTo>
                <a:cubicBezTo>
                  <a:pt x="2652130" y="153492"/>
                  <a:pt x="2805622" y="0"/>
                  <a:pt x="2994963" y="0"/>
                </a:cubicBezTo>
                <a:close/>
              </a:path>
            </a:pathLst>
          </a:custGeom>
          <a:solidFill>
            <a:srgbClr val="FFFFFF">
              <a:alpha val="65000"/>
            </a:srgb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ES" dirty="0"/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6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bg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3190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D87E6DA-584F-49DB-B01B-39FECB981598}"/>
              </a:ext>
            </a:extLst>
          </p:cNvPr>
          <p:cNvSpPr txBox="1">
            <a:spLocks/>
          </p:cNvSpPr>
          <p:nvPr userDrawn="1"/>
        </p:nvSpPr>
        <p:spPr>
          <a:xfrm>
            <a:off x="6003484" y="1603237"/>
            <a:ext cx="545267" cy="6114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8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“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239B1CD9-DD16-4FDB-8630-40F7F125C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8203" y="1666333"/>
            <a:ext cx="3984183" cy="548331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565B4425-D6CC-40FC-AD53-2F6F19CE5E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204" y="2338533"/>
            <a:ext cx="3984183" cy="2806344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FC9200D-7330-442A-9221-2B68F79623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22018" y="2147556"/>
            <a:ext cx="4633854" cy="3841763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3800" b="1" kern="120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lnSpc>
                <a:spcPct val="80000"/>
              </a:lnSpc>
              <a:buFontTx/>
              <a:buNone/>
              <a:defRPr lang="es-ES" sz="380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12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204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9BA79F9-1EEA-4B03-8005-43FA6F8A3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A34A08-BA54-4C70-9D4B-2FB9E9EB0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4BEBE3-65DA-4A75-8275-642ECFFEC2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45661A-C7AD-476E-8960-C12F2E7A1F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089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52" r:id="rId4"/>
    <p:sldLayoutId id="2147483660" r:id="rId5"/>
    <p:sldLayoutId id="2147483661" r:id="rId6"/>
    <p:sldLayoutId id="2147483680" r:id="rId7"/>
    <p:sldLayoutId id="2147483679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81" r:id="rId14"/>
    <p:sldLayoutId id="2147483682" r:id="rId15"/>
    <p:sldLayoutId id="2147483668" r:id="rId16"/>
    <p:sldLayoutId id="2147483669" r:id="rId17"/>
    <p:sldLayoutId id="2147483670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7" Type="http://schemas.openxmlformats.org/officeDocument/2006/relationships/image" Target="../media/image4.svg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21.png"/><Relationship Id="rId4" Type="http://schemas.openxmlformats.org/officeDocument/2006/relationships/image" Target="../media/image22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image" Target="../media/image22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28.png"/><Relationship Id="rId7" Type="http://schemas.openxmlformats.org/officeDocument/2006/relationships/image" Target="../media/image232.pn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1.png"/><Relationship Id="rId5" Type="http://schemas.openxmlformats.org/officeDocument/2006/relationships/image" Target="../media/image230.png"/><Relationship Id="rId4" Type="http://schemas.openxmlformats.org/officeDocument/2006/relationships/image" Target="../media/image229.png"/><Relationship Id="rId9" Type="http://schemas.openxmlformats.org/officeDocument/2006/relationships/image" Target="../media/image4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35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1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4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43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png"/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svg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" Type="http://schemas.openxmlformats.org/officeDocument/2006/relationships/image" Target="../media/image29.png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29" Type="http://schemas.openxmlformats.org/officeDocument/2006/relationships/image" Target="../media/image4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3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12" Type="http://schemas.openxmlformats.org/officeDocument/2006/relationships/image" Target="../media/image4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jpeg"/><Relationship Id="rId11" Type="http://schemas.openxmlformats.org/officeDocument/2006/relationships/image" Target="../media/image3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jpeg"/><Relationship Id="rId9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74.png"/><Relationship Id="rId7" Type="http://schemas.openxmlformats.org/officeDocument/2006/relationships/image" Target="../media/image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emf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6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9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21.png"/><Relationship Id="rId7" Type="http://schemas.openxmlformats.org/officeDocument/2006/relationships/image" Target="../media/image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9" Type="http://schemas.openxmlformats.org/officeDocument/2006/relationships/image" Target="../media/image4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33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Relationship Id="rId9" Type="http://schemas.openxmlformats.org/officeDocument/2006/relationships/image" Target="../media/image4.sv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Relationship Id="rId9" Type="http://schemas.openxmlformats.org/officeDocument/2006/relationships/image" Target="../media/image4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47.png"/><Relationship Id="rId7" Type="http://schemas.openxmlformats.org/officeDocument/2006/relationships/image" Target="../media/image3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52.png"/><Relationship Id="rId7" Type="http://schemas.openxmlformats.org/officeDocument/2006/relationships/image" Target="../media/image3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59.png"/><Relationship Id="rId7" Type="http://schemas.openxmlformats.org/officeDocument/2006/relationships/image" Target="../media/image3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6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7" Type="http://schemas.openxmlformats.org/officeDocument/2006/relationships/image" Target="../media/image4.sv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32.png"/><Relationship Id="rId4" Type="http://schemas.openxmlformats.org/officeDocument/2006/relationships/image" Target="../media/image16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4.sv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7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80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Relationship Id="rId9" Type="http://schemas.openxmlformats.org/officeDocument/2006/relationships/image" Target="../media/image4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8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16.png"/><Relationship Id="rId10" Type="http://schemas.openxmlformats.org/officeDocument/2006/relationships/image" Target="../media/image4.svg"/><Relationship Id="rId4" Type="http://schemas.openxmlformats.org/officeDocument/2006/relationships/image" Target="../media/image12.jpeg"/><Relationship Id="rId9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9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203.png"/><Relationship Id="rId7" Type="http://schemas.openxmlformats.org/officeDocument/2006/relationships/image" Target="../media/image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205.png"/><Relationship Id="rId4" Type="http://schemas.openxmlformats.org/officeDocument/2006/relationships/image" Target="../media/image204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7" Type="http://schemas.openxmlformats.org/officeDocument/2006/relationships/image" Target="../media/image4.sv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6.png"/><Relationship Id="rId5" Type="http://schemas.openxmlformats.org/officeDocument/2006/relationships/image" Target="../media/image215.png"/><Relationship Id="rId4" Type="http://schemas.openxmlformats.org/officeDocument/2006/relationships/image" Target="../media/image214.png"/><Relationship Id="rId9" Type="http://schemas.openxmlformats.org/officeDocument/2006/relationships/image" Target="../media/image4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21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4B6E74-801B-46B2-BF32-9BD798C66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689" y="2956283"/>
            <a:ext cx="4662407" cy="2030739"/>
          </a:xfrm>
        </p:spPr>
        <p:txBody>
          <a:bodyPr/>
          <a:lstStyle/>
          <a:p>
            <a:r>
              <a:rPr lang="en-US" dirty="0" err="1"/>
              <a:t>Yutaki</a:t>
            </a:r>
            <a:r>
              <a:rPr lang="en-US" dirty="0"/>
              <a:t>-S/</a:t>
            </a:r>
            <a:r>
              <a:rPr lang="en-US" dirty="0" err="1"/>
              <a:t>SCombi</a:t>
            </a:r>
            <a:br>
              <a:rPr lang="en-US" dirty="0"/>
            </a:br>
            <a:r>
              <a:rPr lang="en-US" dirty="0"/>
              <a:t>2022</a:t>
            </a:r>
            <a:endParaRPr lang="es-E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B6736C-1937-4D1C-B4EC-CB1FF8E34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31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F1C174-CCDC-43E4-B7E2-ADB3DB46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6" y="3022385"/>
            <a:ext cx="6944381" cy="1637750"/>
          </a:xfrm>
        </p:spPr>
        <p:txBody>
          <a:bodyPr/>
          <a:lstStyle/>
          <a:p>
            <a:r>
              <a:rPr lang="uk-UA" dirty="0"/>
              <a:t>Оновлення та переваги</a:t>
            </a: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45C30FB-F843-4BC3-A790-D1A34B440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4D7E45-2554-494C-989F-CE1CE87DE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8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The configurable outputs in a </a:t>
            </a:r>
            <a:r>
              <a:rPr lang="en-GB" dirty="0" err="1"/>
              <a:t>Yutaki</a:t>
            </a:r>
            <a:r>
              <a:rPr lang="en-GB" dirty="0"/>
              <a:t>-S are of 2 different types: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Output 1 and Output 2: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Live 230Vac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Maximum 2 A for all 2 outputs at the same time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Outputs 3 and 4: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Dry contact relay for 230Vac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Maximum 2.5 A for every output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endParaRPr lang="en-GB" sz="1400" dirty="0"/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The 3-speed fan motor control is using just 1 output at every time</a:t>
            </a: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When using Outputs 1 and 2 for the Low or Medium speed: maximum fan-coil input current &lt; 2 A</a:t>
            </a: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At least Output 3 or 4 must be used for the High speed: maximum fan-coil input current &lt; 2.5 A</a:t>
            </a: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When Outputs 1 and/or 2 are used to control other devices, the summary of the fan motor current and the other devices has to be considered. This includes Auxiliary Power 28-29 terminals.</a:t>
            </a:r>
          </a:p>
          <a:p>
            <a:pPr marL="0" lvl="2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tabLst>
                <a:tab pos="271463" algn="l"/>
              </a:tabLst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	Total summary maximum current applied &lt; 2 A</a:t>
            </a: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7-3 Wiring to the fan-coil motor: </a:t>
            </a:r>
            <a:r>
              <a:rPr lang="en-US" dirty="0" err="1"/>
              <a:t>Yutaki</a:t>
            </a:r>
            <a:r>
              <a:rPr lang="en-US" dirty="0"/>
              <a:t>-S</a:t>
            </a:r>
            <a:endParaRPr lang="es-E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092B3B-F6F2-4295-8CB0-8F3401AAD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3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Fan-coil connexion example: Fan-coil by Outputs 2, 3 and 4</a:t>
            </a:r>
            <a:endParaRPr lang="en-GB" sz="1700" dirty="0">
              <a:solidFill>
                <a:schemeClr val="accent2"/>
              </a:solidFill>
              <a:cs typeface="+mj-cs"/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7-3 Wiring to the fan-coil motor: </a:t>
            </a:r>
            <a:r>
              <a:rPr lang="en-US" dirty="0" err="1"/>
              <a:t>Yutaki</a:t>
            </a:r>
            <a:r>
              <a:rPr lang="en-US" dirty="0"/>
              <a:t>-S</a:t>
            </a:r>
            <a:endParaRPr lang="es-ES" dirty="0"/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99275C7-4738-4CBA-941F-6C597699ACCD}"/>
              </a:ext>
            </a:extLst>
          </p:cNvPr>
          <p:cNvGrpSpPr/>
          <p:nvPr/>
        </p:nvGrpSpPr>
        <p:grpSpPr>
          <a:xfrm>
            <a:off x="669756" y="734853"/>
            <a:ext cx="10647770" cy="5663967"/>
            <a:chOff x="669756" y="734853"/>
            <a:chExt cx="10647770" cy="5663967"/>
          </a:xfrm>
        </p:grpSpPr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BF76ACC8-AB3C-4D88-A5A5-987DD735DBB7}"/>
                </a:ext>
              </a:extLst>
            </p:cNvPr>
            <p:cNvGrpSpPr/>
            <p:nvPr/>
          </p:nvGrpSpPr>
          <p:grpSpPr>
            <a:xfrm>
              <a:off x="7236699" y="734853"/>
              <a:ext cx="2747324" cy="1317580"/>
              <a:chOff x="4471713" y="353544"/>
              <a:chExt cx="2747324" cy="1317580"/>
            </a:xfrm>
          </p:grpSpPr>
          <p:pic>
            <p:nvPicPr>
              <p:cNvPr id="34" name="Imagen 33">
                <a:extLst>
                  <a:ext uri="{FF2B5EF4-FFF2-40B4-BE49-F238E27FC236}">
                    <a16:creationId xmlns:a16="http://schemas.microsoft.com/office/drawing/2014/main" id="{C9379ADB-0003-4DEA-9948-7AD34E8698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471713" y="353544"/>
                <a:ext cx="1028700" cy="1314450"/>
              </a:xfrm>
              <a:prstGeom prst="rect">
                <a:avLst/>
              </a:prstGeom>
            </p:spPr>
          </p:pic>
          <p:pic>
            <p:nvPicPr>
              <p:cNvPr id="35" name="Imagen 34">
                <a:extLst>
                  <a:ext uri="{FF2B5EF4-FFF2-40B4-BE49-F238E27FC236}">
                    <a16:creationId xmlns:a16="http://schemas.microsoft.com/office/drawing/2014/main" id="{0264F4B3-A47C-47C7-9386-275120D9C2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79252" y="356674"/>
                <a:ext cx="1539785" cy="1314450"/>
              </a:xfrm>
              <a:prstGeom prst="rect">
                <a:avLst/>
              </a:prstGeom>
            </p:spPr>
          </p:pic>
        </p:grpSp>
        <p:grpSp>
          <p:nvGrpSpPr>
            <p:cNvPr id="58" name="Grupo 57">
              <a:extLst>
                <a:ext uri="{FF2B5EF4-FFF2-40B4-BE49-F238E27FC236}">
                  <a16:creationId xmlns:a16="http://schemas.microsoft.com/office/drawing/2014/main" id="{D778C508-5DB1-4EF4-BF31-780014CC5B9A}"/>
                </a:ext>
              </a:extLst>
            </p:cNvPr>
            <p:cNvGrpSpPr/>
            <p:nvPr/>
          </p:nvGrpSpPr>
          <p:grpSpPr>
            <a:xfrm>
              <a:off x="9754549" y="2685429"/>
              <a:ext cx="1556626" cy="3713391"/>
              <a:chOff x="9790761" y="2685429"/>
              <a:chExt cx="1556626" cy="3713391"/>
            </a:xfrm>
          </p:grpSpPr>
          <p:pic>
            <p:nvPicPr>
              <p:cNvPr id="32" name="Picture 9">
                <a:extLst>
                  <a:ext uri="{FF2B5EF4-FFF2-40B4-BE49-F238E27FC236}">
                    <a16:creationId xmlns:a16="http://schemas.microsoft.com/office/drawing/2014/main" id="{B5D7C159-972A-4E8C-B49E-0F46601E572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8662048" y="3936608"/>
                <a:ext cx="3590925" cy="1333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6" name="Grupo 55">
                <a:extLst>
                  <a:ext uri="{FF2B5EF4-FFF2-40B4-BE49-F238E27FC236}">
                    <a16:creationId xmlns:a16="http://schemas.microsoft.com/office/drawing/2014/main" id="{D0BCEB85-5D9F-4ECA-9FF9-42F7A94E981D}"/>
                  </a:ext>
                </a:extLst>
              </p:cNvPr>
              <p:cNvGrpSpPr/>
              <p:nvPr/>
            </p:nvGrpSpPr>
            <p:grpSpPr>
              <a:xfrm>
                <a:off x="11033155" y="2685429"/>
                <a:ext cx="314232" cy="2999564"/>
                <a:chOff x="10486552" y="2296713"/>
                <a:chExt cx="314232" cy="2999564"/>
              </a:xfrm>
            </p:grpSpPr>
            <p:cxnSp>
              <p:nvCxnSpPr>
                <p:cNvPr id="36" name="Conector recto 35">
                  <a:extLst>
                    <a:ext uri="{FF2B5EF4-FFF2-40B4-BE49-F238E27FC236}">
                      <a16:creationId xmlns:a16="http://schemas.microsoft.com/office/drawing/2014/main" id="{71958C02-DE7D-4D8C-B970-0F6808FB36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782678" y="2296713"/>
                  <a:ext cx="9052" cy="2999564"/>
                </a:xfrm>
                <a:prstGeom prst="line">
                  <a:avLst/>
                </a:prstGeom>
                <a:ln w="44450">
                  <a:solidFill>
                    <a:schemeClr val="accent5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ector recto 40">
                  <a:extLst>
                    <a:ext uri="{FF2B5EF4-FFF2-40B4-BE49-F238E27FC236}">
                      <a16:creationId xmlns:a16="http://schemas.microsoft.com/office/drawing/2014/main" id="{594F3445-8C95-44DF-8CD9-3416312C0E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86553" y="4263048"/>
                  <a:ext cx="314231" cy="0"/>
                </a:xfrm>
                <a:prstGeom prst="line">
                  <a:avLst/>
                </a:prstGeom>
                <a:ln w="44450">
                  <a:solidFill>
                    <a:schemeClr val="accent5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ector recto 44">
                  <a:extLst>
                    <a:ext uri="{FF2B5EF4-FFF2-40B4-BE49-F238E27FC236}">
                      <a16:creationId xmlns:a16="http://schemas.microsoft.com/office/drawing/2014/main" id="{9C137C64-1D67-4352-8B70-DFA7224D65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86552" y="5296277"/>
                  <a:ext cx="314231" cy="0"/>
                </a:xfrm>
                <a:prstGeom prst="line">
                  <a:avLst/>
                </a:prstGeom>
                <a:ln w="44450">
                  <a:solidFill>
                    <a:schemeClr val="accent5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C9345330-F3A0-4140-8B79-4F5EE353A2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" r="41723"/>
            <a:stretch/>
          </p:blipFill>
          <p:spPr>
            <a:xfrm>
              <a:off x="669756" y="1579170"/>
              <a:ext cx="3730228" cy="4819650"/>
            </a:xfrm>
            <a:prstGeom prst="rect">
              <a:avLst/>
            </a:prstGeom>
          </p:spPr>
        </p:pic>
        <p:cxnSp>
          <p:nvCxnSpPr>
            <p:cNvPr id="8" name="Conector: angular 7">
              <a:extLst>
                <a:ext uri="{FF2B5EF4-FFF2-40B4-BE49-F238E27FC236}">
                  <a16:creationId xmlns:a16="http://schemas.microsoft.com/office/drawing/2014/main" id="{2215E4DE-3162-4C07-A4EE-D6A077017D81}"/>
                </a:ext>
              </a:extLst>
            </p:cNvPr>
            <p:cNvCxnSpPr>
              <a:cxnSpLocks/>
            </p:cNvCxnSpPr>
            <p:nvPr/>
          </p:nvCxnSpPr>
          <p:spPr>
            <a:xfrm>
              <a:off x="8990091" y="841605"/>
              <a:ext cx="2321083" cy="1843824"/>
            </a:xfrm>
            <a:prstGeom prst="bentConnector3">
              <a:avLst>
                <a:gd name="adj1" fmla="val 73"/>
              </a:avLst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: angular 8">
              <a:extLst>
                <a:ext uri="{FF2B5EF4-FFF2-40B4-BE49-F238E27FC236}">
                  <a16:creationId xmlns:a16="http://schemas.microsoft.com/office/drawing/2014/main" id="{A1698EBA-549D-4EA3-95FC-38AA2B010457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4530881"/>
              <a:ext cx="6875539" cy="1688850"/>
            </a:xfrm>
            <a:prstGeom prst="bentConnector3">
              <a:avLst>
                <a:gd name="adj1" fmla="val 18398"/>
              </a:avLst>
            </a:prstGeom>
            <a:ln w="44450">
              <a:solidFill>
                <a:schemeClr val="tx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: angular 9">
              <a:extLst>
                <a:ext uri="{FF2B5EF4-FFF2-40B4-BE49-F238E27FC236}">
                  <a16:creationId xmlns:a16="http://schemas.microsoft.com/office/drawing/2014/main" id="{CE997F88-DCBE-4749-A208-E8BECF8790A7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4245047"/>
              <a:ext cx="6875540" cy="942589"/>
            </a:xfrm>
            <a:prstGeom prst="bentConnector3">
              <a:avLst>
                <a:gd name="adj1" fmla="val 31829"/>
              </a:avLst>
            </a:prstGeom>
            <a:ln w="44450">
              <a:solidFill>
                <a:srgbClr val="FF99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1026AF6B-6CE0-48F8-9569-5B83A2586AAA}"/>
                </a:ext>
              </a:extLst>
            </p:cNvPr>
            <p:cNvSpPr/>
            <p:nvPr/>
          </p:nvSpPr>
          <p:spPr bwMode="auto">
            <a:xfrm>
              <a:off x="9984023" y="1867326"/>
              <a:ext cx="1333503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dirty="0" err="1">
                  <a:solidFill>
                    <a:schemeClr val="accent1"/>
                  </a:solidFill>
                </a:rPr>
                <a:t>Yutaki</a:t>
              </a:r>
              <a:r>
                <a:rPr lang="es-ES" sz="1600" b="1" dirty="0">
                  <a:solidFill>
                    <a:schemeClr val="accent1"/>
                  </a:solidFill>
                </a:rPr>
                <a:t>-S</a:t>
              </a: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14B411CE-76F9-4111-B151-6DA245932CB6}"/>
                </a:ext>
              </a:extLst>
            </p:cNvPr>
            <p:cNvSpPr/>
            <p:nvPr/>
          </p:nvSpPr>
          <p:spPr bwMode="auto">
            <a:xfrm>
              <a:off x="1255643" y="2839060"/>
              <a:ext cx="1271116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dirty="0">
                  <a:solidFill>
                    <a:schemeClr val="accent1"/>
                  </a:solidFill>
                </a:rPr>
                <a:t>Fan-</a:t>
              </a:r>
              <a:r>
                <a:rPr lang="es-ES" sz="1600" b="1" dirty="0" err="1">
                  <a:solidFill>
                    <a:schemeClr val="accent1"/>
                  </a:solidFill>
                </a:rPr>
                <a:t>coil</a:t>
              </a:r>
              <a:endParaRPr lang="es-ES" sz="16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53" name="Conector: angular 52">
              <a:extLst>
                <a:ext uri="{FF2B5EF4-FFF2-40B4-BE49-F238E27FC236}">
                  <a16:creationId xmlns:a16="http://schemas.microsoft.com/office/drawing/2014/main" id="{4713EC4F-C7F8-4B0B-9836-B9AB6E3B54C2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3974143"/>
              <a:ext cx="6875539" cy="144612"/>
            </a:xfrm>
            <a:prstGeom prst="bentConnector3">
              <a:avLst>
                <a:gd name="adj1" fmla="val 34989"/>
              </a:avLst>
            </a:prstGeom>
            <a:ln w="44450">
              <a:solidFill>
                <a:srgbClr val="FF00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: angular 77">
              <a:extLst>
                <a:ext uri="{FF2B5EF4-FFF2-40B4-BE49-F238E27FC236}">
                  <a16:creationId xmlns:a16="http://schemas.microsoft.com/office/drawing/2014/main" id="{D7780B49-EF69-490A-8B9B-22CA458616B4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2601639"/>
              <a:ext cx="6911093" cy="481940"/>
            </a:xfrm>
            <a:prstGeom prst="bentConnector3">
              <a:avLst/>
            </a:prstGeom>
            <a:ln w="444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: angular 92">
              <a:extLst>
                <a:ext uri="{FF2B5EF4-FFF2-40B4-BE49-F238E27FC236}">
                  <a16:creationId xmlns:a16="http://schemas.microsoft.com/office/drawing/2014/main" id="{CE8B822E-F8AE-4285-8AAE-8DD1FC84BE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5951" y="845712"/>
              <a:ext cx="3672668" cy="1206418"/>
            </a:xfrm>
            <a:prstGeom prst="bentConnector3">
              <a:avLst>
                <a:gd name="adj1" fmla="val 100041"/>
              </a:avLst>
            </a:prstGeom>
            <a:ln w="444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Rectángulo 94">
              <a:extLst>
                <a:ext uri="{FF2B5EF4-FFF2-40B4-BE49-F238E27FC236}">
                  <a16:creationId xmlns:a16="http://schemas.microsoft.com/office/drawing/2014/main" id="{C7B76FE2-1A59-4D41-BFB8-4FF8A3546536}"/>
                </a:ext>
              </a:extLst>
            </p:cNvPr>
            <p:cNvSpPr/>
            <p:nvPr/>
          </p:nvSpPr>
          <p:spPr bwMode="auto">
            <a:xfrm>
              <a:off x="9754548" y="2336496"/>
              <a:ext cx="1333503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dirty="0">
                  <a:solidFill>
                    <a:schemeClr val="accent1"/>
                  </a:solidFill>
                </a:rPr>
                <a:t>TB2</a:t>
              </a:r>
            </a:p>
          </p:txBody>
        </p:sp>
        <p:sp>
          <p:nvSpPr>
            <p:cNvPr id="96" name="Rectángulo 95">
              <a:extLst>
                <a:ext uri="{FF2B5EF4-FFF2-40B4-BE49-F238E27FC236}">
                  <a16:creationId xmlns:a16="http://schemas.microsoft.com/office/drawing/2014/main" id="{5E2695B8-60C1-4DB1-858A-0C930BFB8EBB}"/>
                </a:ext>
              </a:extLst>
            </p:cNvPr>
            <p:cNvSpPr/>
            <p:nvPr/>
          </p:nvSpPr>
          <p:spPr bwMode="auto">
            <a:xfrm>
              <a:off x="9600212" y="1176162"/>
              <a:ext cx="1333503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dirty="0">
                  <a:solidFill>
                    <a:schemeClr val="accent1"/>
                  </a:solidFill>
                </a:rPr>
                <a:t>TB2</a:t>
              </a: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58C0FF3F-E6E9-450E-B462-A46AC81D46F1}"/>
                </a:ext>
              </a:extLst>
            </p:cNvPr>
            <p:cNvSpPr/>
            <p:nvPr/>
          </p:nvSpPr>
          <p:spPr bwMode="auto">
            <a:xfrm>
              <a:off x="7323277" y="5906926"/>
              <a:ext cx="2429852" cy="31280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dirty="0">
                  <a:solidFill>
                    <a:schemeClr val="accent1"/>
                  </a:solidFill>
                </a:rPr>
                <a:t>Output 4: Fan 1 High</a:t>
              </a: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3E8D80DF-EC0A-4A19-AD4A-28103F81E971}"/>
                </a:ext>
              </a:extLst>
            </p:cNvPr>
            <p:cNvSpPr/>
            <p:nvPr/>
          </p:nvSpPr>
          <p:spPr bwMode="auto">
            <a:xfrm>
              <a:off x="7323987" y="3805580"/>
              <a:ext cx="2430561" cy="29446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dirty="0">
                  <a:solidFill>
                    <a:schemeClr val="accent1"/>
                  </a:solidFill>
                </a:rPr>
                <a:t>Output 2: Fan 1 Low</a:t>
              </a:r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04C89C67-8C1D-41EE-8C85-26DE92CE9BC6}"/>
                </a:ext>
              </a:extLst>
            </p:cNvPr>
            <p:cNvSpPr/>
            <p:nvPr/>
          </p:nvSpPr>
          <p:spPr bwMode="auto">
            <a:xfrm>
              <a:off x="7323987" y="4874831"/>
              <a:ext cx="2429852" cy="31280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dirty="0">
                  <a:solidFill>
                    <a:schemeClr val="accent1"/>
                  </a:solidFill>
                </a:rPr>
                <a:t>Output 3: Fan 1 Medium</a:t>
              </a:r>
            </a:p>
          </p:txBody>
        </p:sp>
      </p:grp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E376C1D-ADF5-4D04-AC36-1AF0E9E405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63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Un conjunto de letras negras en un fondo blanco&#10;&#10;Descripción generada automáticamente con confianza baja">
            <a:extLst>
              <a:ext uri="{FF2B5EF4-FFF2-40B4-BE49-F238E27FC236}">
                <a16:creationId xmlns:a16="http://schemas.microsoft.com/office/drawing/2014/main" id="{C4717A27-D1E0-425A-B6F2-DDBFF41656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6" t="13923" r="6491" b="15779"/>
          <a:stretch/>
        </p:blipFill>
        <p:spPr>
          <a:xfrm>
            <a:off x="7095097" y="1029661"/>
            <a:ext cx="4427145" cy="2571186"/>
          </a:xfrm>
          <a:prstGeom prst="rect">
            <a:avLst/>
          </a:prstGeom>
        </p:spPr>
      </p:pic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ATW-AOS-02</a:t>
            </a:r>
            <a:r>
              <a:rPr lang="en-GB" dirty="0"/>
              <a:t> auxiliary output signal box: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Additional control outputs 5, 6, 7 and 8 for </a:t>
            </a:r>
            <a:r>
              <a:rPr lang="en-US" sz="1600" dirty="0" err="1">
                <a:solidFill>
                  <a:schemeClr val="accent2"/>
                </a:solidFill>
              </a:rPr>
              <a:t>Yutaki</a:t>
            </a: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Dry contact relay, 230Vac input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Maximum total output: 10 A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Maximum individual output: 5 A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The maximum power input allowed for the fan motor is 5 A</a:t>
            </a: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7-3 Wiring to the fan-coil motor: ATW-AOS-02</a:t>
            </a:r>
            <a:endParaRPr lang="es-ES" dirty="0"/>
          </a:p>
        </p:txBody>
      </p:sp>
      <p:pic>
        <p:nvPicPr>
          <p:cNvPr id="54" name="Picture 5">
            <a:extLst>
              <a:ext uri="{FF2B5EF4-FFF2-40B4-BE49-F238E27FC236}">
                <a16:creationId xmlns:a16="http://schemas.microsoft.com/office/drawing/2014/main" id="{67B4029C-08C7-4D31-88D1-75F4F7A43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7" y="3984757"/>
            <a:ext cx="83534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26EAB4-3B5E-42B1-BF20-F6A3D193D6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3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Fan-coil connexion example: Fan-coil by Outputs 5, 6 and 7</a:t>
            </a:r>
            <a:endParaRPr lang="en-GB" sz="1700" dirty="0">
              <a:solidFill>
                <a:schemeClr val="accent2"/>
              </a:solidFill>
              <a:cs typeface="+mj-cs"/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7-3 Wiring to the fan-coil motor: ATW-AOS-02</a:t>
            </a:r>
            <a:endParaRPr lang="es-ES" dirty="0"/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494AE38-9A5F-42E5-87BE-2AA1528E61CE}"/>
              </a:ext>
            </a:extLst>
          </p:cNvPr>
          <p:cNvGrpSpPr/>
          <p:nvPr/>
        </p:nvGrpSpPr>
        <p:grpSpPr>
          <a:xfrm>
            <a:off x="669756" y="1579170"/>
            <a:ext cx="10154509" cy="4819650"/>
            <a:chOff x="669756" y="1579170"/>
            <a:chExt cx="10154509" cy="4819650"/>
          </a:xfrm>
        </p:grpSpPr>
        <p:pic>
          <p:nvPicPr>
            <p:cNvPr id="13" name="Picture 5">
              <a:extLst>
                <a:ext uri="{FF2B5EF4-FFF2-40B4-BE49-F238E27FC236}">
                  <a16:creationId xmlns:a16="http://schemas.microsoft.com/office/drawing/2014/main" id="{D266C176-CC1C-4A13-A90D-C1E3305E97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1100"/>
            <a:stretch/>
          </p:blipFill>
          <p:spPr bwMode="auto">
            <a:xfrm rot="5400000">
              <a:off x="8269042" y="3347602"/>
              <a:ext cx="2995613" cy="2114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A0062F95-AF9F-4E08-B322-DF4E06E94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9756" y="1579170"/>
              <a:ext cx="6400800" cy="4819650"/>
            </a:xfrm>
            <a:prstGeom prst="rect">
              <a:avLst/>
            </a:prstGeom>
          </p:spPr>
        </p:pic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94E80870-D041-4A45-92E8-D9C9F864636A}"/>
                </a:ext>
              </a:extLst>
            </p:cNvPr>
            <p:cNvCxnSpPr/>
            <p:nvPr/>
          </p:nvCxnSpPr>
          <p:spPr>
            <a:xfrm>
              <a:off x="4055952" y="4255125"/>
              <a:ext cx="5097101" cy="0"/>
            </a:xfrm>
            <a:prstGeom prst="line">
              <a:avLst/>
            </a:prstGeom>
            <a:ln w="44450">
              <a:solidFill>
                <a:srgbClr val="FF99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: angular 32">
              <a:extLst>
                <a:ext uri="{FF2B5EF4-FFF2-40B4-BE49-F238E27FC236}">
                  <a16:creationId xmlns:a16="http://schemas.microsoft.com/office/drawing/2014/main" id="{6D1D4A54-683F-4B08-AF58-B85A3696E001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3156241"/>
              <a:ext cx="5097102" cy="345183"/>
            </a:xfrm>
            <a:prstGeom prst="bentConnector3">
              <a:avLst/>
            </a:prstGeom>
            <a:ln w="44450">
              <a:solidFill>
                <a:schemeClr val="accent5">
                  <a:lumMod val="50000"/>
                  <a:alpha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: angular 33">
              <a:extLst>
                <a:ext uri="{FF2B5EF4-FFF2-40B4-BE49-F238E27FC236}">
                  <a16:creationId xmlns:a16="http://schemas.microsoft.com/office/drawing/2014/main" id="{22E775E7-3C01-47B8-87BD-D53B9CDBD07E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4530881"/>
              <a:ext cx="5097102" cy="99747"/>
            </a:xfrm>
            <a:prstGeom prst="bentConnector3">
              <a:avLst/>
            </a:prstGeom>
            <a:ln w="44450">
              <a:solidFill>
                <a:schemeClr val="tx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: angular 37">
              <a:extLst>
                <a:ext uri="{FF2B5EF4-FFF2-40B4-BE49-F238E27FC236}">
                  <a16:creationId xmlns:a16="http://schemas.microsoft.com/office/drawing/2014/main" id="{FFBDCC2C-1393-4E29-A18A-F8998A46A6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5951" y="3898187"/>
              <a:ext cx="5097102" cy="75267"/>
            </a:xfrm>
            <a:prstGeom prst="bentConnector3">
              <a:avLst/>
            </a:prstGeom>
            <a:ln w="44450">
              <a:solidFill>
                <a:srgbClr val="FF00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: angular 38">
              <a:extLst>
                <a:ext uri="{FF2B5EF4-FFF2-40B4-BE49-F238E27FC236}">
                  <a16:creationId xmlns:a16="http://schemas.microsoft.com/office/drawing/2014/main" id="{CF4E0095-EB64-4006-ADD8-1975A18707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5951" y="1701663"/>
              <a:ext cx="1218693" cy="344420"/>
            </a:xfrm>
            <a:prstGeom prst="bentConnector3">
              <a:avLst/>
            </a:prstGeom>
            <a:ln w="44450">
              <a:solidFill>
                <a:srgbClr val="00B05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: angular 41">
              <a:extLst>
                <a:ext uri="{FF2B5EF4-FFF2-40B4-BE49-F238E27FC236}">
                  <a16:creationId xmlns:a16="http://schemas.microsoft.com/office/drawing/2014/main" id="{C1E1F9D1-6AF8-4575-9594-13E03D60179E}"/>
                </a:ext>
              </a:extLst>
            </p:cNvPr>
            <p:cNvCxnSpPr>
              <a:cxnSpLocks/>
            </p:cNvCxnSpPr>
            <p:nvPr/>
          </p:nvCxnSpPr>
          <p:spPr>
            <a:xfrm>
              <a:off x="5274644" y="1701663"/>
              <a:ext cx="3434788" cy="1397874"/>
            </a:xfrm>
            <a:prstGeom prst="bentConnector3">
              <a:avLst>
                <a:gd name="adj1" fmla="val 83627"/>
              </a:avLst>
            </a:prstGeom>
            <a:ln w="44450">
              <a:solidFill>
                <a:srgbClr val="00B05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0783CC33-A1D6-498D-BE1A-CC5283413A42}"/>
                </a:ext>
              </a:extLst>
            </p:cNvPr>
            <p:cNvSpPr/>
            <p:nvPr/>
          </p:nvSpPr>
          <p:spPr bwMode="auto">
            <a:xfrm>
              <a:off x="9131290" y="2387087"/>
              <a:ext cx="1271116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b="1" dirty="0">
                  <a:solidFill>
                    <a:schemeClr val="accent1"/>
                  </a:solidFill>
                </a:rPr>
                <a:t>ATW-AOS-02</a:t>
              </a: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81A2487F-0FE8-43E9-8051-AC4E6A7FDFAE}"/>
                </a:ext>
              </a:extLst>
            </p:cNvPr>
            <p:cNvSpPr/>
            <p:nvPr/>
          </p:nvSpPr>
          <p:spPr bwMode="auto">
            <a:xfrm>
              <a:off x="1255643" y="2839060"/>
              <a:ext cx="1271116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dirty="0">
                  <a:solidFill>
                    <a:schemeClr val="accent1"/>
                  </a:solidFill>
                </a:rPr>
                <a:t>Fan-</a:t>
              </a:r>
              <a:r>
                <a:rPr lang="es-ES" sz="1600" b="1" dirty="0" err="1">
                  <a:solidFill>
                    <a:schemeClr val="accent1"/>
                  </a:solidFill>
                </a:rPr>
                <a:t>coil</a:t>
              </a:r>
              <a:endParaRPr lang="es-ES" sz="16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8EEC18C8-FDFC-415C-ACCF-EF51F86A5E29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2327119"/>
              <a:ext cx="1013990" cy="0"/>
            </a:xfrm>
            <a:prstGeom prst="line">
              <a:avLst/>
            </a:prstGeom>
            <a:ln w="44450">
              <a:solidFill>
                <a:schemeClr val="accent5">
                  <a:lumMod val="50000"/>
                  <a:alpha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4DE7FE0C-B3AA-44CD-8345-B0E014754186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2595022"/>
              <a:ext cx="1013990" cy="0"/>
            </a:xfrm>
            <a:prstGeom prst="line">
              <a:avLst/>
            </a:prstGeom>
            <a:ln w="44450">
              <a:solidFill>
                <a:srgbClr val="00B0F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A10CE58C-B52C-4D32-84A6-1A5A0CBBFD62}"/>
              </a:ext>
            </a:extLst>
          </p:cNvPr>
          <p:cNvSpPr/>
          <p:nvPr/>
        </p:nvSpPr>
        <p:spPr bwMode="auto">
          <a:xfrm>
            <a:off x="6723201" y="4314104"/>
            <a:ext cx="2429852" cy="31280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s-ES" sz="1600" dirty="0">
                <a:solidFill>
                  <a:schemeClr val="accent1"/>
                </a:solidFill>
              </a:rPr>
              <a:t>Output 7: Fan 2 High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EB9F2F50-5B81-49CC-AEBE-FE94509CFEC4}"/>
              </a:ext>
            </a:extLst>
          </p:cNvPr>
          <p:cNvSpPr/>
          <p:nvPr/>
        </p:nvSpPr>
        <p:spPr bwMode="auto">
          <a:xfrm>
            <a:off x="6722492" y="3590731"/>
            <a:ext cx="2430561" cy="2944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s-ES" sz="1600" dirty="0">
                <a:solidFill>
                  <a:schemeClr val="accent1"/>
                </a:solidFill>
              </a:rPr>
              <a:t>Output 5: Fan 2 Low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2A4329-E311-417E-B08F-750BE04417F8}"/>
              </a:ext>
            </a:extLst>
          </p:cNvPr>
          <p:cNvSpPr/>
          <p:nvPr/>
        </p:nvSpPr>
        <p:spPr bwMode="auto">
          <a:xfrm>
            <a:off x="6723201" y="3935820"/>
            <a:ext cx="2429852" cy="31280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s-ES" sz="1600" dirty="0">
                <a:solidFill>
                  <a:schemeClr val="accent1"/>
                </a:solidFill>
              </a:rPr>
              <a:t>Output 6: Fan 2 Medium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D1AB822-E1CE-4A1E-A55C-6F6067C1E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7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Into the </a:t>
            </a:r>
            <a:r>
              <a:rPr lang="en-GB" b="1" dirty="0"/>
              <a:t>I/O and Sensor</a:t>
            </a:r>
            <a:r>
              <a:rPr lang="en-GB" dirty="0"/>
              <a:t> menu we can find 2 different output menus: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Standard Outputs: This is used to select the function of the own </a:t>
            </a:r>
            <a:r>
              <a:rPr lang="en-US" sz="1600" dirty="0" err="1">
                <a:solidFill>
                  <a:schemeClr val="accent2"/>
                </a:solidFill>
              </a:rPr>
              <a:t>Yutaki</a:t>
            </a:r>
            <a:r>
              <a:rPr lang="en-US" sz="1600" dirty="0">
                <a:solidFill>
                  <a:schemeClr val="accent2"/>
                </a:solidFill>
              </a:rPr>
              <a:t> Terminal Board 2; Outputs 1, 2, 3, 4 (and 9 for SC)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Optional Outputs:</a:t>
            </a:r>
            <a:r>
              <a:rPr lang="en-US" sz="1600" dirty="0">
                <a:solidFill>
                  <a:schemeClr val="accent2"/>
                </a:solidFill>
              </a:rPr>
              <a:t> This is used to select the function of the ATW-AOS-02 auxiliary output signal box; Outputs 5, 6, 7 and 8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There are 6 possibilities to assign a fan speed to an output: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Fan 1 Low, Fan 1 Medium, Fan 1 High: This fan speeds will be switched from the “Fan 1” icon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Fan 2 Low, Fan 2 Medium, Fan 2 High: This fan speeds will be switched from the “Fan 2” icon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accent2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7-4 Selecting fan speed outputs</a:t>
            </a:r>
            <a:endParaRPr lang="es-ES" dirty="0"/>
          </a:p>
        </p:txBody>
      </p:sp>
      <p:pic>
        <p:nvPicPr>
          <p:cNvPr id="25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9CAB1C5-35EC-4615-9526-0250190C8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85" y="4421225"/>
            <a:ext cx="2647760" cy="1489365"/>
          </a:xfrm>
          <a:prstGeom prst="rect">
            <a:avLst/>
          </a:prstGeom>
        </p:spPr>
      </p:pic>
      <p:pic>
        <p:nvPicPr>
          <p:cNvPr id="26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B5B114D-5042-453F-AED1-9B96FA7B0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359" y="4414059"/>
            <a:ext cx="2636981" cy="1483302"/>
          </a:xfrm>
          <a:prstGeom prst="rect">
            <a:avLst/>
          </a:prstGeom>
        </p:spPr>
      </p:pic>
      <p:pic>
        <p:nvPicPr>
          <p:cNvPr id="27" name="Picture 1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A80DF3A-AA62-4FAA-9BC4-48135D49A2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953" y="4414059"/>
            <a:ext cx="2636982" cy="148330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16398CA-7689-4171-9DDD-DED69F7ED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5769" y="4414742"/>
            <a:ext cx="2647760" cy="149584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16E654A-60F1-4001-A22F-30BE869B6C3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94430" y="3213474"/>
            <a:ext cx="781050" cy="7625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0255C3A-69C9-4E2A-AFA3-089D2B70BE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4712" y="2221870"/>
            <a:ext cx="781050" cy="8001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3384771-6161-4457-B68E-28067B47EE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38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When selecting a fan speed from the LCD control the assigned output will activate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 prevent of eventual switching problems, when the fan speed is changed the active fan speed output is switched off, after 2 seconds delay time the new fan speed output will be activated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purpose of this control is to avoid power supply to 2 different motor coils that may cause an eventual damage</a:t>
            </a:r>
            <a:endParaRPr lang="en-US" sz="1400" dirty="0"/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7-5 Fan speed control</a:t>
            </a:r>
            <a:endParaRPr lang="es-ES" dirty="0"/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345C43EC-6D89-4C9F-8AE2-F5804825DC26}"/>
              </a:ext>
            </a:extLst>
          </p:cNvPr>
          <p:cNvGrpSpPr/>
          <p:nvPr/>
        </p:nvGrpSpPr>
        <p:grpSpPr>
          <a:xfrm>
            <a:off x="1000074" y="2480445"/>
            <a:ext cx="9772137" cy="3671821"/>
            <a:chOff x="573550" y="2352449"/>
            <a:chExt cx="10553259" cy="3965323"/>
          </a:xfrm>
        </p:grpSpPr>
        <p:sp>
          <p:nvSpPr>
            <p:cNvPr id="54" name="CuadroTexto 53">
              <a:extLst>
                <a:ext uri="{FF2B5EF4-FFF2-40B4-BE49-F238E27FC236}">
                  <a16:creationId xmlns:a16="http://schemas.microsoft.com/office/drawing/2014/main" id="{3237DB0F-42B3-47F5-9224-5C528FCF03DF}"/>
                </a:ext>
              </a:extLst>
            </p:cNvPr>
            <p:cNvSpPr txBox="1"/>
            <p:nvPr/>
          </p:nvSpPr>
          <p:spPr>
            <a:xfrm>
              <a:off x="6197773" y="2817157"/>
              <a:ext cx="1794460" cy="33855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ON</a:t>
              </a:r>
            </a:p>
          </p:txBody>
        </p: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A8C70198-BB83-40AD-99AA-F6BEBA7FB38D}"/>
                </a:ext>
              </a:extLst>
            </p:cNvPr>
            <p:cNvSpPr txBox="1"/>
            <p:nvPr/>
          </p:nvSpPr>
          <p:spPr>
            <a:xfrm>
              <a:off x="4074371" y="3290923"/>
              <a:ext cx="1781156" cy="33855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ON</a:t>
              </a:r>
            </a:p>
          </p:txBody>
        </p:sp>
        <p:sp>
          <p:nvSpPr>
            <p:cNvPr id="56" name="CuadroTexto 55">
              <a:extLst>
                <a:ext uri="{FF2B5EF4-FFF2-40B4-BE49-F238E27FC236}">
                  <a16:creationId xmlns:a16="http://schemas.microsoft.com/office/drawing/2014/main" id="{06CF14C3-DEDE-4639-934C-6B296A8095DE}"/>
                </a:ext>
              </a:extLst>
            </p:cNvPr>
            <p:cNvSpPr txBox="1"/>
            <p:nvPr/>
          </p:nvSpPr>
          <p:spPr>
            <a:xfrm>
              <a:off x="1594555" y="3791201"/>
              <a:ext cx="2141719" cy="33855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ON</a:t>
              </a:r>
            </a:p>
          </p:txBody>
        </p: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44C0A443-9AD6-4E80-A152-CEBB4984E4A7}"/>
                </a:ext>
              </a:extLst>
            </p:cNvPr>
            <p:cNvSpPr txBox="1"/>
            <p:nvPr/>
          </p:nvSpPr>
          <p:spPr>
            <a:xfrm>
              <a:off x="5860374" y="5235385"/>
              <a:ext cx="2124756" cy="108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High</a:t>
              </a:r>
            </a:p>
          </p:txBody>
        </p:sp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2B5469ED-6D01-4784-9E04-6348CFB4CE49}"/>
                </a:ext>
              </a:extLst>
            </p:cNvPr>
            <p:cNvSpPr txBox="1"/>
            <p:nvPr/>
          </p:nvSpPr>
          <p:spPr>
            <a:xfrm>
              <a:off x="3738073" y="5595417"/>
              <a:ext cx="2124756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Medium</a:t>
              </a:r>
            </a:p>
          </p:txBody>
        </p:sp>
        <p:sp>
          <p:nvSpPr>
            <p:cNvPr id="59" name="CuadroTexto 58">
              <a:extLst>
                <a:ext uri="{FF2B5EF4-FFF2-40B4-BE49-F238E27FC236}">
                  <a16:creationId xmlns:a16="http://schemas.microsoft.com/office/drawing/2014/main" id="{9C7CF5B0-AC7E-44F9-B83C-88544E103F90}"/>
                </a:ext>
              </a:extLst>
            </p:cNvPr>
            <p:cNvSpPr txBox="1"/>
            <p:nvPr/>
          </p:nvSpPr>
          <p:spPr>
            <a:xfrm>
              <a:off x="1594201" y="5979218"/>
              <a:ext cx="2141719" cy="33855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Low</a:t>
              </a:r>
            </a:p>
          </p:txBody>
        </p:sp>
        <p:sp>
          <p:nvSpPr>
            <p:cNvPr id="60" name="TextBox 14">
              <a:extLst>
                <a:ext uri="{FF2B5EF4-FFF2-40B4-BE49-F238E27FC236}">
                  <a16:creationId xmlns:a16="http://schemas.microsoft.com/office/drawing/2014/main" id="{3626C4B9-8B9B-4C77-94A7-660090760BD8}"/>
                </a:ext>
              </a:extLst>
            </p:cNvPr>
            <p:cNvSpPr txBox="1"/>
            <p:nvPr/>
          </p:nvSpPr>
          <p:spPr>
            <a:xfrm>
              <a:off x="593475" y="2815346"/>
              <a:ext cx="991476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Fan 1 High</a:t>
              </a:r>
            </a:p>
          </p:txBody>
        </p:sp>
        <p:sp>
          <p:nvSpPr>
            <p:cNvPr id="61" name="TextBox 17">
              <a:extLst>
                <a:ext uri="{FF2B5EF4-FFF2-40B4-BE49-F238E27FC236}">
                  <a16:creationId xmlns:a16="http://schemas.microsoft.com/office/drawing/2014/main" id="{8DF972B4-9E34-4758-A025-98FEBD404575}"/>
                </a:ext>
              </a:extLst>
            </p:cNvPr>
            <p:cNvSpPr txBox="1"/>
            <p:nvPr/>
          </p:nvSpPr>
          <p:spPr>
            <a:xfrm>
              <a:off x="593475" y="3290925"/>
              <a:ext cx="991476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Fan 1 Med</a:t>
              </a:r>
            </a:p>
          </p:txBody>
        </p:sp>
        <p:sp>
          <p:nvSpPr>
            <p:cNvPr id="62" name="TextBox 18">
              <a:extLst>
                <a:ext uri="{FF2B5EF4-FFF2-40B4-BE49-F238E27FC236}">
                  <a16:creationId xmlns:a16="http://schemas.microsoft.com/office/drawing/2014/main" id="{449280A0-E9EB-4809-AA5C-F5934D101892}"/>
                </a:ext>
              </a:extLst>
            </p:cNvPr>
            <p:cNvSpPr txBox="1"/>
            <p:nvPr/>
          </p:nvSpPr>
          <p:spPr>
            <a:xfrm>
              <a:off x="592930" y="3785581"/>
              <a:ext cx="991476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Fan 1 Low</a:t>
              </a:r>
            </a:p>
          </p:txBody>
        </p:sp>
        <p:sp>
          <p:nvSpPr>
            <p:cNvPr id="63" name="TextBox 20">
              <a:extLst>
                <a:ext uri="{FF2B5EF4-FFF2-40B4-BE49-F238E27FC236}">
                  <a16:creationId xmlns:a16="http://schemas.microsoft.com/office/drawing/2014/main" id="{E7C45F57-A689-448A-BA84-812836BBC8CC}"/>
                </a:ext>
              </a:extLst>
            </p:cNvPr>
            <p:cNvSpPr txBox="1"/>
            <p:nvPr/>
          </p:nvSpPr>
          <p:spPr>
            <a:xfrm>
              <a:off x="573550" y="5595417"/>
              <a:ext cx="1002348" cy="584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Fan speed</a:t>
              </a:r>
            </a:p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from LCD</a:t>
              </a:r>
            </a:p>
          </p:txBody>
        </p:sp>
        <p:cxnSp>
          <p:nvCxnSpPr>
            <p:cNvPr id="64" name="Straight Connector 21">
              <a:extLst>
                <a:ext uri="{FF2B5EF4-FFF2-40B4-BE49-F238E27FC236}">
                  <a16:creationId xmlns:a16="http://schemas.microsoft.com/office/drawing/2014/main" id="{55CCE242-F736-4A96-B6FE-AE9387562A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86799" y="3153898"/>
              <a:ext cx="9540000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22">
              <a:extLst>
                <a:ext uri="{FF2B5EF4-FFF2-40B4-BE49-F238E27FC236}">
                  <a16:creationId xmlns:a16="http://schemas.microsoft.com/office/drawing/2014/main" id="{E5E4F4F1-DC9D-49BF-B281-13270FEDDD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86809" y="3629477"/>
              <a:ext cx="9540000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23">
              <a:extLst>
                <a:ext uri="{FF2B5EF4-FFF2-40B4-BE49-F238E27FC236}">
                  <a16:creationId xmlns:a16="http://schemas.microsoft.com/office/drawing/2014/main" id="{BBDCBF5C-3DF2-4948-A092-85DD5F21C7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86798" y="4125978"/>
              <a:ext cx="9540000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xtBox 40">
              <a:extLst>
                <a:ext uri="{FF2B5EF4-FFF2-40B4-BE49-F238E27FC236}">
                  <a16:creationId xmlns:a16="http://schemas.microsoft.com/office/drawing/2014/main" id="{CA932CAF-FFF4-4D31-958C-2783E17439C8}"/>
                </a:ext>
              </a:extLst>
            </p:cNvPr>
            <p:cNvSpPr txBox="1"/>
            <p:nvPr/>
          </p:nvSpPr>
          <p:spPr>
            <a:xfrm>
              <a:off x="9080316" y="6034869"/>
              <a:ext cx="595729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Med</a:t>
              </a:r>
            </a:p>
          </p:txBody>
        </p:sp>
        <p:cxnSp>
          <p:nvCxnSpPr>
            <p:cNvPr id="68" name="Straight Arrow Connector 63">
              <a:extLst>
                <a:ext uri="{FF2B5EF4-FFF2-40B4-BE49-F238E27FC236}">
                  <a16:creationId xmlns:a16="http://schemas.microsoft.com/office/drawing/2014/main" id="{644052D8-FBAF-443A-B24A-8FB585DCE516}"/>
                </a:ext>
              </a:extLst>
            </p:cNvPr>
            <p:cNvCxnSpPr/>
            <p:nvPr/>
          </p:nvCxnSpPr>
          <p:spPr>
            <a:xfrm>
              <a:off x="5437513" y="2665998"/>
              <a:ext cx="416489" cy="0"/>
            </a:xfrm>
            <a:prstGeom prst="straightConnector1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69" name="Straight Arrow Connector 64">
              <a:extLst>
                <a:ext uri="{FF2B5EF4-FFF2-40B4-BE49-F238E27FC236}">
                  <a16:creationId xmlns:a16="http://schemas.microsoft.com/office/drawing/2014/main" id="{E97D00CD-E73C-4835-B418-62186FA298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90910" y="2663127"/>
              <a:ext cx="416489" cy="0"/>
            </a:xfrm>
            <a:prstGeom prst="straightConnector1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70" name="TextBox 65">
              <a:extLst>
                <a:ext uri="{FF2B5EF4-FFF2-40B4-BE49-F238E27FC236}">
                  <a16:creationId xmlns:a16="http://schemas.microsoft.com/office/drawing/2014/main" id="{E1DB9FC0-ECC0-40DE-8C4E-A44DC91DB9E2}"/>
                </a:ext>
              </a:extLst>
            </p:cNvPr>
            <p:cNvSpPr txBox="1"/>
            <p:nvPr/>
          </p:nvSpPr>
          <p:spPr>
            <a:xfrm>
              <a:off x="6199689" y="2365182"/>
              <a:ext cx="501601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1" i="0" u="none" strike="noStrike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2 s</a:t>
              </a:r>
            </a:p>
          </p:txBody>
        </p:sp>
        <p:cxnSp>
          <p:nvCxnSpPr>
            <p:cNvPr id="71" name="Straight Arrow Connector 72">
              <a:extLst>
                <a:ext uri="{FF2B5EF4-FFF2-40B4-BE49-F238E27FC236}">
                  <a16:creationId xmlns:a16="http://schemas.microsoft.com/office/drawing/2014/main" id="{B569E999-62E1-4DD2-BF16-9D63A88BF2AC}"/>
                </a:ext>
              </a:extLst>
            </p:cNvPr>
            <p:cNvCxnSpPr/>
            <p:nvPr/>
          </p:nvCxnSpPr>
          <p:spPr>
            <a:xfrm>
              <a:off x="3312025" y="2672317"/>
              <a:ext cx="416489" cy="0"/>
            </a:xfrm>
            <a:prstGeom prst="straightConnector1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72" name="Straight Arrow Connector 73">
              <a:extLst>
                <a:ext uri="{FF2B5EF4-FFF2-40B4-BE49-F238E27FC236}">
                  <a16:creationId xmlns:a16="http://schemas.microsoft.com/office/drawing/2014/main" id="{06105663-AD8E-4D34-9402-B08B1938B1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65422" y="2669446"/>
              <a:ext cx="416489" cy="0"/>
            </a:xfrm>
            <a:prstGeom prst="straightConnector1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73" name="TextBox 74">
              <a:extLst>
                <a:ext uri="{FF2B5EF4-FFF2-40B4-BE49-F238E27FC236}">
                  <a16:creationId xmlns:a16="http://schemas.microsoft.com/office/drawing/2014/main" id="{F70F6916-61D8-4815-8898-7B3B0DC4AFA2}"/>
                </a:ext>
              </a:extLst>
            </p:cNvPr>
            <p:cNvSpPr txBox="1"/>
            <p:nvPr/>
          </p:nvSpPr>
          <p:spPr>
            <a:xfrm>
              <a:off x="4074371" y="2365182"/>
              <a:ext cx="501601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1" i="0" u="none" strike="noStrike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2 s</a:t>
              </a:r>
            </a:p>
          </p:txBody>
        </p:sp>
        <p:cxnSp>
          <p:nvCxnSpPr>
            <p:cNvPr id="74" name="Straight Arrow Connector 77">
              <a:extLst>
                <a:ext uri="{FF2B5EF4-FFF2-40B4-BE49-F238E27FC236}">
                  <a16:creationId xmlns:a16="http://schemas.microsoft.com/office/drawing/2014/main" id="{D51907AD-E49C-455D-8EA0-5F4A63D812ED}"/>
                </a:ext>
              </a:extLst>
            </p:cNvPr>
            <p:cNvCxnSpPr/>
            <p:nvPr/>
          </p:nvCxnSpPr>
          <p:spPr>
            <a:xfrm>
              <a:off x="7573351" y="2687203"/>
              <a:ext cx="416489" cy="0"/>
            </a:xfrm>
            <a:prstGeom prst="straightConnector1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75" name="Straight Arrow Connector 78">
              <a:extLst>
                <a:ext uri="{FF2B5EF4-FFF2-40B4-BE49-F238E27FC236}">
                  <a16:creationId xmlns:a16="http://schemas.microsoft.com/office/drawing/2014/main" id="{5E880D3F-166A-4EAA-8F91-C4FB29DB60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26748" y="2684332"/>
              <a:ext cx="416489" cy="0"/>
            </a:xfrm>
            <a:prstGeom prst="straightConnector1">
              <a:avLst/>
            </a:prstGeom>
            <a:noFill/>
            <a:ln w="12700" cap="flat">
              <a:solidFill>
                <a:schemeClr val="accent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76" name="TextBox 79">
              <a:extLst>
                <a:ext uri="{FF2B5EF4-FFF2-40B4-BE49-F238E27FC236}">
                  <a16:creationId xmlns:a16="http://schemas.microsoft.com/office/drawing/2014/main" id="{1ED09B89-69A0-419B-AC38-B36256283C83}"/>
                </a:ext>
              </a:extLst>
            </p:cNvPr>
            <p:cNvSpPr txBox="1"/>
            <p:nvPr/>
          </p:nvSpPr>
          <p:spPr>
            <a:xfrm>
              <a:off x="8326608" y="2370998"/>
              <a:ext cx="501601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1" i="0" u="none" strike="noStrike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2 s</a:t>
              </a:r>
            </a:p>
          </p:txBody>
        </p:sp>
        <p:pic>
          <p:nvPicPr>
            <p:cNvPr id="77" name="Picture 85" descr="Chart, funnel chart&#10;&#10;Description automatically generated">
              <a:extLst>
                <a:ext uri="{FF2B5EF4-FFF2-40B4-BE49-F238E27FC236}">
                  <a16:creationId xmlns:a16="http://schemas.microsoft.com/office/drawing/2014/main" id="{575B81B5-389A-4481-B140-622FB5DE39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89106" y="4375083"/>
              <a:ext cx="810301" cy="772822"/>
            </a:xfrm>
            <a:prstGeom prst="rect">
              <a:avLst/>
            </a:prstGeom>
          </p:spPr>
        </p:pic>
        <p:pic>
          <p:nvPicPr>
            <p:cNvPr id="78" name="Picture 87" descr="Chart, funnel chart&#10;&#10;Description automatically generated">
              <a:extLst>
                <a:ext uri="{FF2B5EF4-FFF2-40B4-BE49-F238E27FC236}">
                  <a16:creationId xmlns:a16="http://schemas.microsoft.com/office/drawing/2014/main" id="{13CA7553-D769-408E-9626-9474C61382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04096" y="4375082"/>
              <a:ext cx="835651" cy="772823"/>
            </a:xfrm>
            <a:prstGeom prst="rect">
              <a:avLst/>
            </a:prstGeom>
          </p:spPr>
        </p:pic>
        <p:pic>
          <p:nvPicPr>
            <p:cNvPr id="79" name="Picture 89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8592615-C44A-4268-9053-225FC21033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54402" y="4378738"/>
              <a:ext cx="769692" cy="770614"/>
            </a:xfrm>
            <a:prstGeom prst="rect">
              <a:avLst/>
            </a:prstGeom>
          </p:spPr>
        </p:pic>
        <p:sp>
          <p:nvSpPr>
            <p:cNvPr id="80" name="CuadroTexto 79">
              <a:extLst>
                <a:ext uri="{FF2B5EF4-FFF2-40B4-BE49-F238E27FC236}">
                  <a16:creationId xmlns:a16="http://schemas.microsoft.com/office/drawing/2014/main" id="{7D6A4E85-D29A-4B2E-9E68-7B1DC7D61A38}"/>
                </a:ext>
              </a:extLst>
            </p:cNvPr>
            <p:cNvSpPr txBox="1"/>
            <p:nvPr/>
          </p:nvSpPr>
          <p:spPr>
            <a:xfrm>
              <a:off x="7992233" y="5597093"/>
              <a:ext cx="288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Medium</a:t>
              </a:r>
            </a:p>
          </p:txBody>
        </p:sp>
        <p:pic>
          <p:nvPicPr>
            <p:cNvPr id="81" name="Picture 85" descr="Chart, funnel chart&#10;&#10;Description automatically generated">
              <a:extLst>
                <a:ext uri="{FF2B5EF4-FFF2-40B4-BE49-F238E27FC236}">
                  <a16:creationId xmlns:a16="http://schemas.microsoft.com/office/drawing/2014/main" id="{AC26907E-A31F-4ACF-A189-1D01FB5F4E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27082" y="4375082"/>
              <a:ext cx="810301" cy="772822"/>
            </a:xfrm>
            <a:prstGeom prst="rect">
              <a:avLst/>
            </a:prstGeom>
          </p:spPr>
        </p:pic>
        <p:cxnSp>
          <p:nvCxnSpPr>
            <p:cNvPr id="82" name="Straight Connector 61">
              <a:extLst>
                <a:ext uri="{FF2B5EF4-FFF2-40B4-BE49-F238E27FC236}">
                  <a16:creationId xmlns:a16="http://schemas.microsoft.com/office/drawing/2014/main" id="{B6A06618-5435-493A-8EC1-8A5E3A4605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54002" y="2532101"/>
              <a:ext cx="0" cy="3780000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3" name="Straight Connector 62">
              <a:extLst>
                <a:ext uri="{FF2B5EF4-FFF2-40B4-BE49-F238E27FC236}">
                  <a16:creationId xmlns:a16="http://schemas.microsoft.com/office/drawing/2014/main" id="{9A3CDC06-A061-44A8-BFA5-E719689A58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91141" y="2532101"/>
              <a:ext cx="0" cy="3780000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4" name="Straight Connector 70">
              <a:extLst>
                <a:ext uri="{FF2B5EF4-FFF2-40B4-BE49-F238E27FC236}">
                  <a16:creationId xmlns:a16="http://schemas.microsoft.com/office/drawing/2014/main" id="{E4694D5F-E581-4A4B-9F78-89C0A9A312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8514" y="2528794"/>
              <a:ext cx="0" cy="3780000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5" name="Straight Connector 71">
              <a:extLst>
                <a:ext uri="{FF2B5EF4-FFF2-40B4-BE49-F238E27FC236}">
                  <a16:creationId xmlns:a16="http://schemas.microsoft.com/office/drawing/2014/main" id="{502BB495-6499-41A4-BC3C-42E86B65A4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65653" y="2528794"/>
              <a:ext cx="0" cy="3780000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6" name="Straight Connector 75">
              <a:extLst>
                <a:ext uri="{FF2B5EF4-FFF2-40B4-BE49-F238E27FC236}">
                  <a16:creationId xmlns:a16="http://schemas.microsoft.com/office/drawing/2014/main" id="{DCDC3E52-56D7-4271-B2B1-A634BC496E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89840" y="2534055"/>
              <a:ext cx="0" cy="3780000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7" name="Straight Connector 76">
              <a:extLst>
                <a:ext uri="{FF2B5EF4-FFF2-40B4-BE49-F238E27FC236}">
                  <a16:creationId xmlns:a16="http://schemas.microsoft.com/office/drawing/2014/main" id="{91FB8AA5-4B2C-425F-839C-C2EB31EB22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26979" y="2534055"/>
              <a:ext cx="0" cy="3780000"/>
            </a:xfrm>
            <a:prstGeom prst="line">
              <a:avLst/>
            </a:prstGeom>
            <a:noFill/>
            <a:ln w="12700" cap="flat">
              <a:solidFill>
                <a:schemeClr val="accent1"/>
              </a:solidFill>
              <a:prstDash val="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8" name="Straight Connector 31">
              <a:extLst>
                <a:ext uri="{FF2B5EF4-FFF2-40B4-BE49-F238E27FC236}">
                  <a16:creationId xmlns:a16="http://schemas.microsoft.com/office/drawing/2014/main" id="{AE10A8AD-A87E-4378-BC35-0674843F82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86809" y="6311859"/>
              <a:ext cx="9540000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9">
              <a:extLst>
                <a:ext uri="{FF2B5EF4-FFF2-40B4-BE49-F238E27FC236}">
                  <a16:creationId xmlns:a16="http://schemas.microsoft.com/office/drawing/2014/main" id="{FDFE32ED-8B70-4F6F-9C91-F8AFBBFC29C2}"/>
                </a:ext>
              </a:extLst>
            </p:cNvPr>
            <p:cNvCxnSpPr>
              <a:cxnSpLocks/>
            </p:cNvCxnSpPr>
            <p:nvPr/>
          </p:nvCxnSpPr>
          <p:spPr>
            <a:xfrm>
              <a:off x="1586809" y="2352449"/>
              <a:ext cx="0" cy="396293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0" name="TextBox 14">
              <a:extLst>
                <a:ext uri="{FF2B5EF4-FFF2-40B4-BE49-F238E27FC236}">
                  <a16:creationId xmlns:a16="http://schemas.microsoft.com/office/drawing/2014/main" id="{005165E5-6363-449D-ADB2-C786F2137B58}"/>
                </a:ext>
              </a:extLst>
            </p:cNvPr>
            <p:cNvSpPr txBox="1"/>
            <p:nvPr/>
          </p:nvSpPr>
          <p:spPr>
            <a:xfrm>
              <a:off x="592334" y="2370998"/>
              <a:ext cx="991476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Outputs:</a:t>
              </a:r>
            </a:p>
          </p:txBody>
        </p:sp>
        <p:sp>
          <p:nvSpPr>
            <p:cNvPr id="91" name="CuadroTexto 90">
              <a:extLst>
                <a:ext uri="{FF2B5EF4-FFF2-40B4-BE49-F238E27FC236}">
                  <a16:creationId xmlns:a16="http://schemas.microsoft.com/office/drawing/2014/main" id="{62DA9810-CBBA-4782-9576-E7E3DD5ADB35}"/>
                </a:ext>
              </a:extLst>
            </p:cNvPr>
            <p:cNvSpPr txBox="1"/>
            <p:nvPr/>
          </p:nvSpPr>
          <p:spPr>
            <a:xfrm>
              <a:off x="8337890" y="3290923"/>
              <a:ext cx="2534329" cy="33855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ON</a:t>
              </a:r>
            </a:p>
          </p:txBody>
        </p:sp>
      </p:grp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4807725D-1C03-43EA-A6CD-44A6FF6A57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9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Fan </a:t>
            </a:r>
            <a:r>
              <a:rPr lang="en-GB" b="1" dirty="0"/>
              <a:t>AUTO</a:t>
            </a:r>
            <a:r>
              <a:rPr lang="en-GB" dirty="0"/>
              <a:t> mode can be selected as 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High, Medium or Low fan speed will be decided according to the temperature difference: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chemeClr val="accent2"/>
                </a:solidFill>
              </a:rPr>
              <a:t>Heating</a:t>
            </a:r>
            <a:r>
              <a:rPr lang="es-ES" sz="1600" dirty="0">
                <a:solidFill>
                  <a:schemeClr val="accent2"/>
                </a:solidFill>
              </a:rPr>
              <a:t> </a:t>
            </a:r>
            <a:r>
              <a:rPr lang="el-GR" sz="1600" dirty="0">
                <a:solidFill>
                  <a:schemeClr val="accent2"/>
                </a:solidFill>
              </a:rPr>
              <a:t>Δ</a:t>
            </a:r>
            <a:r>
              <a:rPr lang="en-US" sz="1600" dirty="0">
                <a:solidFill>
                  <a:schemeClr val="accent2"/>
                </a:solidFill>
              </a:rPr>
              <a:t>t = Room setting temperature – Room real ambient temperature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chemeClr val="accent2"/>
                </a:solidFill>
              </a:rPr>
              <a:t>Cooling</a:t>
            </a:r>
            <a:r>
              <a:rPr lang="es-ES" sz="1600" dirty="0">
                <a:solidFill>
                  <a:schemeClr val="accent2"/>
                </a:solidFill>
              </a:rPr>
              <a:t> </a:t>
            </a:r>
            <a:r>
              <a:rPr lang="el-GR" sz="1600" dirty="0">
                <a:solidFill>
                  <a:schemeClr val="accent2"/>
                </a:solidFill>
              </a:rPr>
              <a:t>Δ</a:t>
            </a:r>
            <a:r>
              <a:rPr lang="en-US" sz="1600" dirty="0">
                <a:solidFill>
                  <a:schemeClr val="accent2"/>
                </a:solidFill>
              </a:rPr>
              <a:t>t = Room real ambient temperature – Room setting temperature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schemeClr val="accent2"/>
                </a:solidFill>
              </a:rPr>
              <a:t>Δ</a:t>
            </a:r>
            <a:r>
              <a:rPr lang="en-US" sz="1600" dirty="0">
                <a:solidFill>
                  <a:schemeClr val="accent2"/>
                </a:solidFill>
              </a:rPr>
              <a:t>t ≥ 4ºC → Fan High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accent2"/>
                </a:solidFill>
              </a:rPr>
              <a:t>1ºC &lt; </a:t>
            </a:r>
            <a:r>
              <a:rPr lang="el-GR" sz="1600" dirty="0">
                <a:solidFill>
                  <a:schemeClr val="accent2"/>
                </a:solidFill>
              </a:rPr>
              <a:t>Δ</a:t>
            </a:r>
            <a:r>
              <a:rPr lang="en-US" sz="1600" dirty="0">
                <a:solidFill>
                  <a:schemeClr val="accent2"/>
                </a:solidFill>
              </a:rPr>
              <a:t>t &lt; 4ºC → Fan Medium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schemeClr val="accent2"/>
                </a:solidFill>
              </a:rPr>
              <a:t>Δ</a:t>
            </a:r>
            <a:r>
              <a:rPr lang="en-US" sz="1600" dirty="0">
                <a:solidFill>
                  <a:schemeClr val="accent2"/>
                </a:solidFill>
              </a:rPr>
              <a:t>t ≤ 1ºC → Fan Low</a:t>
            </a: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7-5 Fan speed control</a:t>
            </a:r>
            <a:endParaRPr lang="es-ES" dirty="0"/>
          </a:p>
        </p:txBody>
      </p:sp>
      <p:pic>
        <p:nvPicPr>
          <p:cNvPr id="45" name="Picture 5" descr="Chart, funnel chart&#10;&#10;Description automatically generated">
            <a:extLst>
              <a:ext uri="{FF2B5EF4-FFF2-40B4-BE49-F238E27FC236}">
                <a16:creationId xmlns:a16="http://schemas.microsoft.com/office/drawing/2014/main" id="{A5A174F5-81C4-4232-A818-1BCB3F974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550" y="3429000"/>
            <a:ext cx="4605867" cy="25908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3E03BC-8970-4C96-8F6E-D1D39EA4B3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There are many different customer requests when installing fan-coils with </a:t>
            </a:r>
            <a:r>
              <a:rPr lang="en-US" sz="1700" dirty="0" err="1">
                <a:solidFill>
                  <a:schemeClr val="accent2"/>
                </a:solidFill>
                <a:cs typeface="+mj-cs"/>
              </a:rPr>
              <a:t>Yutaki</a:t>
            </a:r>
            <a:r>
              <a:rPr lang="en-US" sz="1700" dirty="0">
                <a:solidFill>
                  <a:schemeClr val="accent2"/>
                </a:solidFill>
                <a:cs typeface="+mj-cs"/>
              </a:rPr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Circuit 1 and Circuit 2 may be needing different operation for cooling only, heating only, cooling/heating…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Fan operation during heating may provide discomfort if water in the circuit isn’t warm enough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Fan may be required to stop or keep running during a Demand Off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Fan-coil may be used for cooling in summer and under-floor heating for winter operation so a diverting valve must be controlled for switching the circuits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During room demand off the fan should stop or maybe a 3-way valve is used to bypass water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…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accent2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 err="1">
                <a:solidFill>
                  <a:schemeClr val="accent2"/>
                </a:solidFill>
                <a:cs typeface="+mj-cs"/>
              </a:rPr>
              <a:t>Yutaki</a:t>
            </a:r>
            <a:r>
              <a:rPr lang="en-GB" sz="1700" dirty="0">
                <a:solidFill>
                  <a:schemeClr val="accent2"/>
                </a:solidFill>
                <a:cs typeface="+mj-cs"/>
              </a:rPr>
              <a:t> provide additional configuration options and outputs to adapt fan-coil functionality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accent2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7-6 Control options</a:t>
            </a:r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EA236FA-652C-495E-993D-8B3C4F81FF58}"/>
              </a:ext>
            </a:extLst>
          </p:cNvPr>
          <p:cNvGrpSpPr/>
          <p:nvPr/>
        </p:nvGrpSpPr>
        <p:grpSpPr>
          <a:xfrm>
            <a:off x="2098392" y="4361614"/>
            <a:ext cx="8060574" cy="1938755"/>
            <a:chOff x="2062180" y="4361614"/>
            <a:chExt cx="8060574" cy="1938755"/>
          </a:xfrm>
        </p:grpSpPr>
        <p:pic>
          <p:nvPicPr>
            <p:cNvPr id="11" name="Picture 9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0F1579BD-A5A9-46F9-9FC4-696F852E9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2180" y="4361614"/>
              <a:ext cx="3446677" cy="1938755"/>
            </a:xfrm>
            <a:prstGeom prst="rect">
              <a:avLst/>
            </a:prstGeom>
          </p:spPr>
        </p:pic>
        <p:pic>
          <p:nvPicPr>
            <p:cNvPr id="12" name="Picture 31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DED80077-E179-43C0-BB01-76B187C6F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6080" y="4361615"/>
              <a:ext cx="3446674" cy="1938754"/>
            </a:xfrm>
            <a:prstGeom prst="rect">
              <a:avLst/>
            </a:prstGeom>
          </p:spPr>
        </p:pic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3265CB-DFBF-4C49-AAD5-75A5960FE9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4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As already seen on point 7-2, it is possible to “declare” which must be the fan-coil use for every circuit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Disabled, Heating, Cooling or Heating and Cooling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Using the </a:t>
            </a:r>
            <a:r>
              <a:rPr lang="en-GB" sz="1700" b="1" dirty="0">
                <a:solidFill>
                  <a:schemeClr val="accent2"/>
                </a:solidFill>
                <a:cs typeface="+mj-cs"/>
              </a:rPr>
              <a:t>Controlled Fan Zones</a:t>
            </a:r>
            <a:r>
              <a:rPr lang="en-GB" sz="1700" dirty="0">
                <a:solidFill>
                  <a:schemeClr val="accent2"/>
                </a:solidFill>
                <a:cs typeface="+mj-cs"/>
              </a:rPr>
              <a:t> menu is possible to change the initial fan-coil declaration at any moment to adapt </a:t>
            </a:r>
            <a:r>
              <a:rPr lang="en-GB" sz="1700" dirty="0" err="1">
                <a:solidFill>
                  <a:schemeClr val="accent2"/>
                </a:solidFill>
                <a:cs typeface="+mj-cs"/>
              </a:rPr>
              <a:t>Yutaki</a:t>
            </a:r>
            <a:r>
              <a:rPr lang="en-GB" sz="1700" dirty="0">
                <a:solidFill>
                  <a:schemeClr val="accent2"/>
                </a:solidFill>
                <a:cs typeface="+mj-cs"/>
              </a:rPr>
              <a:t> control to the existing  fan-coil installation</a:t>
            </a: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7-6 Control options: Controlled Fan Zones</a:t>
            </a:r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B910034-6DF9-4185-A65A-2128D645E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346" y="3620629"/>
            <a:ext cx="3491302" cy="198680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C74C3F9-3915-4CA8-A5DE-1836B5722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917" y="3620629"/>
            <a:ext cx="3446677" cy="1947195"/>
          </a:xfrm>
          <a:prstGeom prst="rect">
            <a:avLst/>
          </a:prstGeom>
        </p:spPr>
      </p:pic>
      <p:pic>
        <p:nvPicPr>
          <p:cNvPr id="14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CFA2286-9B55-4CA5-B9D3-B2D2B73445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00" y="3629070"/>
            <a:ext cx="3446677" cy="19387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86136D-9B22-42AE-8C80-C1BC6C19DB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8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During the starting of the system, room Demand-off or defrost water temperature may not be high enough to provide a comfortable heating: blowing air at cold or even ambient temperature will cause discomfort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This function allow to define a water temperature offset below the set-point target in order to stop fan operation. Thanks to this, the cold draft that may be caused during start-up or defrost is avoided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Fan 1 and Fan 2 can be set with a different offset value. Circuit 1 is controlled by </a:t>
            </a:r>
            <a:r>
              <a:rPr lang="en-US" sz="1700" b="1" dirty="0">
                <a:solidFill>
                  <a:schemeClr val="accent2"/>
                </a:solidFill>
                <a:cs typeface="+mj-cs"/>
              </a:rPr>
              <a:t>Two</a:t>
            </a:r>
            <a:r>
              <a:rPr lang="en-US" sz="1700" dirty="0">
                <a:solidFill>
                  <a:schemeClr val="accent2"/>
                </a:solidFill>
                <a:cs typeface="+mj-cs"/>
              </a:rPr>
              <a:t> and Circuit 2 by </a:t>
            </a:r>
            <a:r>
              <a:rPr lang="en-US" sz="1700" b="1" dirty="0">
                <a:solidFill>
                  <a:schemeClr val="accent2"/>
                </a:solidFill>
                <a:cs typeface="+mj-cs"/>
              </a:rPr>
              <a:t>Two2</a:t>
            </a:r>
            <a:r>
              <a:rPr lang="en-US" sz="1700" dirty="0">
                <a:solidFill>
                  <a:schemeClr val="accent2"/>
                </a:solidFill>
                <a:cs typeface="+mj-cs"/>
              </a:rPr>
              <a:t> sensors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It does not apply for Cooling mode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accent2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7-6 Control options: Comfort Temperature Offset</a:t>
            </a:r>
            <a:endParaRPr lang="es-ES" dirty="0"/>
          </a:p>
        </p:txBody>
      </p:sp>
      <p:pic>
        <p:nvPicPr>
          <p:cNvPr id="5" name="Picture 3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7B44903-4DAD-42A5-BD3E-1D641CCDA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664" y="4361616"/>
            <a:ext cx="3446671" cy="1938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2766B1-0262-48FA-8BF1-112FA6405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6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2-1 </a:t>
            </a:r>
            <a:r>
              <a:rPr lang="uk-UA" dirty="0"/>
              <a:t>насос для води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Більший тиск при тій же швидкості потоку </a:t>
            </a:r>
            <a:r>
              <a:rPr lang="en-US" dirty="0"/>
              <a:t>(</a:t>
            </a:r>
            <a:r>
              <a:rPr lang="uk-UA" dirty="0"/>
              <a:t>розміри від </a:t>
            </a:r>
            <a:r>
              <a:rPr lang="en-US" dirty="0"/>
              <a:t>2 </a:t>
            </a:r>
            <a:r>
              <a:rPr lang="uk-UA" dirty="0"/>
              <a:t>до</a:t>
            </a:r>
            <a:r>
              <a:rPr lang="en-US" dirty="0"/>
              <a:t> 6 HP)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Швидкість насоса регулюється ШИМ з плати теплового насоса (не займає окремий вихід)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Можна встановити різну швидкість насоса для різних потреб (різних контурів, ГВП)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Оскільки сигнал від насоса йде безпосередньо на плату </a:t>
            </a:r>
            <a:r>
              <a:rPr lang="en-US" dirty="0" err="1"/>
              <a:t>Yutaki</a:t>
            </a:r>
            <a:r>
              <a:rPr lang="en-US" dirty="0"/>
              <a:t> PCB, </a:t>
            </a:r>
            <a:r>
              <a:rPr lang="uk-UA" dirty="0"/>
              <a:t>реле протоку та витратоміри не потрібні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Простий доступ до ротора насоса для спрощеного сервісного обслуговування</a:t>
            </a:r>
            <a:endParaRPr lang="en-U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EDFC0226-3E10-4FFB-957A-9F4380A3F39E}"/>
              </a:ext>
            </a:extLst>
          </p:cNvPr>
          <p:cNvGrpSpPr/>
          <p:nvPr/>
        </p:nvGrpSpPr>
        <p:grpSpPr>
          <a:xfrm>
            <a:off x="2151885" y="3061672"/>
            <a:ext cx="2700530" cy="3148164"/>
            <a:chOff x="1834057" y="2475068"/>
            <a:chExt cx="2700530" cy="3148164"/>
          </a:xfrm>
        </p:grpSpPr>
        <p:pic>
          <p:nvPicPr>
            <p:cNvPr id="5" name="Imagen 5">
              <a:extLst>
                <a:ext uri="{FF2B5EF4-FFF2-40B4-BE49-F238E27FC236}">
                  <a16:creationId xmlns:a16="http://schemas.microsoft.com/office/drawing/2014/main" id="{3676CA15-884F-45C8-B289-B044A5582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34057" y="2475068"/>
              <a:ext cx="2700530" cy="2814939"/>
            </a:xfrm>
            <a:prstGeom prst="rect">
              <a:avLst/>
            </a:prstGeom>
          </p:spPr>
        </p:pic>
        <p:sp>
          <p:nvSpPr>
            <p:cNvPr id="7" name="ZoneTexte 25">
              <a:extLst>
                <a:ext uri="{FF2B5EF4-FFF2-40B4-BE49-F238E27FC236}">
                  <a16:creationId xmlns:a16="http://schemas.microsoft.com/office/drawing/2014/main" id="{11935CCF-D260-4F42-8CBD-51475B4D66C5}"/>
                </a:ext>
              </a:extLst>
            </p:cNvPr>
            <p:cNvSpPr txBox="1"/>
            <p:nvPr/>
          </p:nvSpPr>
          <p:spPr>
            <a:xfrm>
              <a:off x="1834057" y="5284678"/>
              <a:ext cx="270052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>
                <a:defRPr sz="1100"/>
              </a:lvl1pPr>
            </a:lstStyle>
            <a:p>
              <a:pPr algn="ctr"/>
              <a:r>
                <a:rPr lang="uk-UA" sz="1600" dirty="0">
                  <a:solidFill>
                    <a:prstClr val="black"/>
                  </a:solidFill>
                </a:rPr>
                <a:t>Для</a:t>
              </a:r>
              <a:r>
                <a:rPr lang="fr-FR" sz="1600" dirty="0">
                  <a:solidFill>
                    <a:prstClr val="black"/>
                  </a:solidFill>
                </a:rPr>
                <a:t> Yutaki 2~3 HP</a:t>
              </a: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33563B0F-328B-4397-AEC8-80BE3298856E}"/>
              </a:ext>
            </a:extLst>
          </p:cNvPr>
          <p:cNvGrpSpPr/>
          <p:nvPr/>
        </p:nvGrpSpPr>
        <p:grpSpPr>
          <a:xfrm>
            <a:off x="7339587" y="3061672"/>
            <a:ext cx="2558829" cy="3193200"/>
            <a:chOff x="6980082" y="2436993"/>
            <a:chExt cx="2558829" cy="3193200"/>
          </a:xfrm>
        </p:grpSpPr>
        <p:pic>
          <p:nvPicPr>
            <p:cNvPr id="6" name="Imagen 7">
              <a:extLst>
                <a:ext uri="{FF2B5EF4-FFF2-40B4-BE49-F238E27FC236}">
                  <a16:creationId xmlns:a16="http://schemas.microsoft.com/office/drawing/2014/main" id="{BAC8D4E4-3011-4160-A9F0-E2BA9A204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80082" y="2436993"/>
              <a:ext cx="2558829" cy="2853014"/>
            </a:xfrm>
            <a:prstGeom prst="rect">
              <a:avLst/>
            </a:prstGeom>
          </p:spPr>
        </p:pic>
        <p:sp>
          <p:nvSpPr>
            <p:cNvPr id="8" name="ZoneTexte 29">
              <a:extLst>
                <a:ext uri="{FF2B5EF4-FFF2-40B4-BE49-F238E27FC236}">
                  <a16:creationId xmlns:a16="http://schemas.microsoft.com/office/drawing/2014/main" id="{6E1804EF-F137-45DD-A2E1-CBB39E5180C8}"/>
                </a:ext>
              </a:extLst>
            </p:cNvPr>
            <p:cNvSpPr txBox="1"/>
            <p:nvPr/>
          </p:nvSpPr>
          <p:spPr>
            <a:xfrm>
              <a:off x="6980082" y="5291639"/>
              <a:ext cx="255882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>
                <a:defRPr sz="1100"/>
              </a:lvl1pPr>
            </a:lstStyle>
            <a:p>
              <a:pPr algn="ctr"/>
              <a:r>
                <a:rPr lang="uk-UA" sz="1600" dirty="0">
                  <a:solidFill>
                    <a:prstClr val="black"/>
                  </a:solidFill>
                </a:rPr>
                <a:t>Для</a:t>
              </a:r>
              <a:r>
                <a:rPr lang="fr-FR" sz="1600" dirty="0">
                  <a:solidFill>
                    <a:prstClr val="black"/>
                  </a:solidFill>
                </a:rPr>
                <a:t> Yutaki 4~10 HP</a:t>
              </a:r>
            </a:p>
          </p:txBody>
        </p:sp>
      </p:grpSp>
      <p:grpSp>
        <p:nvGrpSpPr>
          <p:cNvPr id="11" name="Group 4">
            <a:extLst>
              <a:ext uri="{FF2B5EF4-FFF2-40B4-BE49-F238E27FC236}">
                <a16:creationId xmlns:a16="http://schemas.microsoft.com/office/drawing/2014/main" id="{41A4F6F7-BEE4-4985-957F-646EA4592C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37161" y="629052"/>
            <a:ext cx="1300162" cy="1243012"/>
            <a:chOff x="4241" y="3191"/>
            <a:chExt cx="819" cy="783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3988F8EA-377E-401C-A119-EEDC2619AFE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241" y="3191"/>
              <a:ext cx="819" cy="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4" name="Picture 5">
              <a:extLst>
                <a:ext uri="{FF2B5EF4-FFF2-40B4-BE49-F238E27FC236}">
                  <a16:creationId xmlns:a16="http://schemas.microsoft.com/office/drawing/2014/main" id="{07EBB035-EEAF-4995-B497-02764AB3C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1" y="3191"/>
              <a:ext cx="825" cy="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70B5147-1AA9-4A7A-BDBB-B4E3B233C9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9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E.g.: Water setting (</a:t>
            </a:r>
            <a:r>
              <a:rPr lang="en-US" sz="1700" dirty="0" err="1">
                <a:solidFill>
                  <a:schemeClr val="accent2"/>
                </a:solidFill>
                <a:cs typeface="+mj-cs"/>
              </a:rPr>
              <a:t>Ttwo</a:t>
            </a:r>
            <a:r>
              <a:rPr lang="en-US" sz="1700" dirty="0">
                <a:solidFill>
                  <a:schemeClr val="accent2"/>
                </a:solidFill>
                <a:cs typeface="+mj-cs"/>
              </a:rPr>
              <a:t>) = 40ºC, Offset = 4ºC → Fan 1 will be stopped when Two &lt; 40 - 4 = 36ºC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accent2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7-6 Control options: Comfort Temperature Offset</a:t>
            </a:r>
            <a:endParaRPr lang="es-ES" dirty="0"/>
          </a:p>
        </p:txBody>
      </p:sp>
      <p:grpSp>
        <p:nvGrpSpPr>
          <p:cNvPr id="188" name="Grupo 187">
            <a:extLst>
              <a:ext uri="{FF2B5EF4-FFF2-40B4-BE49-F238E27FC236}">
                <a16:creationId xmlns:a16="http://schemas.microsoft.com/office/drawing/2014/main" id="{1DE3C139-BD94-4976-BD5D-1FA2E129437B}"/>
              </a:ext>
            </a:extLst>
          </p:cNvPr>
          <p:cNvGrpSpPr/>
          <p:nvPr/>
        </p:nvGrpSpPr>
        <p:grpSpPr>
          <a:xfrm>
            <a:off x="668886" y="1450452"/>
            <a:ext cx="10780166" cy="4850612"/>
            <a:chOff x="668886" y="1571220"/>
            <a:chExt cx="10780166" cy="4850612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ABE71418-59DA-43A9-95A1-F7D6A28E680D}"/>
                </a:ext>
              </a:extLst>
            </p:cNvPr>
            <p:cNvSpPr txBox="1"/>
            <p:nvPr/>
          </p:nvSpPr>
          <p:spPr>
            <a:xfrm>
              <a:off x="2771560" y="3618687"/>
              <a:ext cx="8613575" cy="338554"/>
            </a:xfrm>
            <a:prstGeom prst="rect">
              <a:avLst/>
            </a:prstGeom>
            <a:solidFill>
              <a:schemeClr val="accent3">
                <a:lumMod val="90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ON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54D0B38A-FE35-48BB-B09C-5370B42F5F25}"/>
                </a:ext>
              </a:extLst>
            </p:cNvPr>
            <p:cNvSpPr txBox="1"/>
            <p:nvPr/>
          </p:nvSpPr>
          <p:spPr>
            <a:xfrm>
              <a:off x="1847498" y="4963439"/>
              <a:ext cx="9529749" cy="33855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Medium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42B580F8-AC23-4211-AA9C-945D69878356}"/>
                </a:ext>
              </a:extLst>
            </p:cNvPr>
            <p:cNvSpPr txBox="1"/>
            <p:nvPr/>
          </p:nvSpPr>
          <p:spPr>
            <a:xfrm>
              <a:off x="2766602" y="4303644"/>
              <a:ext cx="8613575" cy="338554"/>
            </a:xfrm>
            <a:prstGeom prst="rect">
              <a:avLst/>
            </a:prstGeom>
            <a:solidFill>
              <a:schemeClr val="accent3">
                <a:lumMod val="90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ON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D42F1474-FBBE-4253-A191-F64E6A1AB94E}"/>
                </a:ext>
              </a:extLst>
            </p:cNvPr>
            <p:cNvSpPr txBox="1"/>
            <p:nvPr/>
          </p:nvSpPr>
          <p:spPr>
            <a:xfrm>
              <a:off x="8068177" y="2479804"/>
              <a:ext cx="3312017" cy="33855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ON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BA62245C-B1D0-4874-9376-BCC6D56C091E}"/>
                </a:ext>
              </a:extLst>
            </p:cNvPr>
            <p:cNvSpPr txBox="1"/>
            <p:nvPr/>
          </p:nvSpPr>
          <p:spPr>
            <a:xfrm>
              <a:off x="4124901" y="2491648"/>
              <a:ext cx="2633637" cy="33855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</a:rPr>
                <a:t>ON</a:t>
              </a:r>
            </a:p>
          </p:txBody>
        </p:sp>
        <p:cxnSp>
          <p:nvCxnSpPr>
            <p:cNvPr id="12" name="Straight Connector 21">
              <a:extLst>
                <a:ext uri="{FF2B5EF4-FFF2-40B4-BE49-F238E27FC236}">
                  <a16:creationId xmlns:a16="http://schemas.microsoft.com/office/drawing/2014/main" id="{4EFC69CC-ED9F-472D-A9C0-6D8EF8BDCA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6717" y="2345399"/>
              <a:ext cx="9612325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22">
              <a:extLst>
                <a:ext uri="{FF2B5EF4-FFF2-40B4-BE49-F238E27FC236}">
                  <a16:creationId xmlns:a16="http://schemas.microsoft.com/office/drawing/2014/main" id="{DC9B5182-3899-44C0-97CF-F7D6D67160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6727" y="2820978"/>
              <a:ext cx="9612325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23">
              <a:extLst>
                <a:ext uri="{FF2B5EF4-FFF2-40B4-BE49-F238E27FC236}">
                  <a16:creationId xmlns:a16="http://schemas.microsoft.com/office/drawing/2014/main" id="{411DDCEF-CD20-43D4-AB22-165D886BD6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6716" y="3317479"/>
              <a:ext cx="9612325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24">
              <a:extLst>
                <a:ext uri="{FF2B5EF4-FFF2-40B4-BE49-F238E27FC236}">
                  <a16:creationId xmlns:a16="http://schemas.microsoft.com/office/drawing/2014/main" id="{8F93907A-2EA6-4619-8587-8DF18FE5BA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6715" y="3954906"/>
              <a:ext cx="9612325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27">
              <a:extLst>
                <a:ext uri="{FF2B5EF4-FFF2-40B4-BE49-F238E27FC236}">
                  <a16:creationId xmlns:a16="http://schemas.microsoft.com/office/drawing/2014/main" id="{49CA29B6-01FF-46FD-BA3F-6B9495ABFF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6714" y="4642756"/>
              <a:ext cx="9612325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41">
              <a:extLst>
                <a:ext uri="{FF2B5EF4-FFF2-40B4-BE49-F238E27FC236}">
                  <a16:creationId xmlns:a16="http://schemas.microsoft.com/office/drawing/2014/main" id="{9A54D6B7-43FA-4451-8360-95DF51FDDC22}"/>
                </a:ext>
              </a:extLst>
            </p:cNvPr>
            <p:cNvSpPr txBox="1"/>
            <p:nvPr/>
          </p:nvSpPr>
          <p:spPr>
            <a:xfrm>
              <a:off x="6689184" y="6102009"/>
              <a:ext cx="589130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Med</a:t>
              </a:r>
            </a:p>
          </p:txBody>
        </p:sp>
        <p:sp>
          <p:nvSpPr>
            <p:cNvPr id="22" name="TextBox 52">
              <a:extLst>
                <a:ext uri="{FF2B5EF4-FFF2-40B4-BE49-F238E27FC236}">
                  <a16:creationId xmlns:a16="http://schemas.microsoft.com/office/drawing/2014/main" id="{EC23964D-685F-4963-96E0-FCAAC38FAD41}"/>
                </a:ext>
              </a:extLst>
            </p:cNvPr>
            <p:cNvSpPr txBox="1"/>
            <p:nvPr/>
          </p:nvSpPr>
          <p:spPr>
            <a:xfrm>
              <a:off x="6973220" y="2078733"/>
              <a:ext cx="496045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ON</a:t>
              </a:r>
            </a:p>
          </p:txBody>
        </p:sp>
        <p:cxnSp>
          <p:nvCxnSpPr>
            <p:cNvPr id="23" name="Straight Connector 70">
              <a:extLst>
                <a:ext uri="{FF2B5EF4-FFF2-40B4-BE49-F238E27FC236}">
                  <a16:creationId xmlns:a16="http://schemas.microsoft.com/office/drawing/2014/main" id="{A6B31EF4-90D1-4D7A-B65F-7FAF847BD1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9941" y="1885832"/>
              <a:ext cx="0" cy="4536000"/>
            </a:xfrm>
            <a:prstGeom prst="line">
              <a:avLst/>
            </a:prstGeom>
            <a:noFill/>
            <a:ln w="12700" cap="flat">
              <a:solidFill>
                <a:srgbClr val="C00000"/>
              </a:solidFill>
              <a:prstDash val="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Straight Connector 71">
              <a:extLst>
                <a:ext uri="{FF2B5EF4-FFF2-40B4-BE49-F238E27FC236}">
                  <a16:creationId xmlns:a16="http://schemas.microsoft.com/office/drawing/2014/main" id="{F947C976-C5B3-4CE6-B27D-6EB1A86C44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2328" y="1883904"/>
              <a:ext cx="0" cy="4536000"/>
            </a:xfrm>
            <a:prstGeom prst="line">
              <a:avLst/>
            </a:prstGeom>
            <a:noFill/>
            <a:ln w="12700" cap="flat">
              <a:solidFill>
                <a:srgbClr val="C00000"/>
              </a:solidFill>
              <a:prstDash val="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5" name="Straight Arrow Connector 72">
              <a:extLst>
                <a:ext uri="{FF2B5EF4-FFF2-40B4-BE49-F238E27FC236}">
                  <a16:creationId xmlns:a16="http://schemas.microsoft.com/office/drawing/2014/main" id="{BE3C15FB-79EE-465B-9F8F-6F268CEECFCD}"/>
                </a:ext>
              </a:extLst>
            </p:cNvPr>
            <p:cNvCxnSpPr/>
            <p:nvPr/>
          </p:nvCxnSpPr>
          <p:spPr>
            <a:xfrm>
              <a:off x="2337141" y="1969693"/>
              <a:ext cx="411876" cy="0"/>
            </a:xfrm>
            <a:prstGeom prst="straightConnector1">
              <a:avLst/>
            </a:prstGeom>
            <a:noFill/>
            <a:ln w="12700" cap="flat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6" name="Straight Arrow Connector 73">
              <a:extLst>
                <a:ext uri="{FF2B5EF4-FFF2-40B4-BE49-F238E27FC236}">
                  <a16:creationId xmlns:a16="http://schemas.microsoft.com/office/drawing/2014/main" id="{6B5488B1-9D69-4698-A296-EAF53B8FD3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22100" y="1966822"/>
              <a:ext cx="411876" cy="0"/>
            </a:xfrm>
            <a:prstGeom prst="straightConnector1">
              <a:avLst/>
            </a:prstGeom>
            <a:noFill/>
            <a:ln w="12700" cap="flat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1" name="TextBox 68">
              <a:extLst>
                <a:ext uri="{FF2B5EF4-FFF2-40B4-BE49-F238E27FC236}">
                  <a16:creationId xmlns:a16="http://schemas.microsoft.com/office/drawing/2014/main" id="{F7A44E7B-9978-49E9-9D6B-93BFB86E5F1D}"/>
                </a:ext>
              </a:extLst>
            </p:cNvPr>
            <p:cNvSpPr txBox="1"/>
            <p:nvPr/>
          </p:nvSpPr>
          <p:spPr>
            <a:xfrm>
              <a:off x="2770866" y="1609910"/>
              <a:ext cx="1362387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dirty="0">
                  <a:solidFill>
                    <a:srgbClr val="C00000"/>
                  </a:solidFill>
                </a:rPr>
                <a:t>F</a:t>
              </a:r>
              <a:r>
                <a:rPr lang="en-GB" sz="1400" dirty="0">
                  <a:solidFill>
                    <a:srgbClr val="C00000"/>
                  </a:solidFill>
                </a:rPr>
                <a:t>an OFF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1400" dirty="0">
                  <a:solidFill>
                    <a:srgbClr val="C00000"/>
                  </a:solidFill>
                </a:rPr>
                <a:t>at starting.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u="none" strike="noStrike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Water is cold</a:t>
              </a:r>
            </a:p>
          </p:txBody>
        </p:sp>
        <p:sp>
          <p:nvSpPr>
            <p:cNvPr id="32" name="TextBox 80">
              <a:extLst>
                <a:ext uri="{FF2B5EF4-FFF2-40B4-BE49-F238E27FC236}">
                  <a16:creationId xmlns:a16="http://schemas.microsoft.com/office/drawing/2014/main" id="{F3F016E7-2EB2-4C3A-8797-327113D06648}"/>
                </a:ext>
              </a:extLst>
            </p:cNvPr>
            <p:cNvSpPr txBox="1"/>
            <p:nvPr/>
          </p:nvSpPr>
          <p:spPr>
            <a:xfrm>
              <a:off x="1847499" y="3549294"/>
              <a:ext cx="912441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45719" rIns="0" bIns="45719" numCol="1" spcCol="38100" rtlCol="0" anchor="t">
              <a:spAutoFit/>
            </a:bodyPr>
            <a:lstStyle>
              <a:defPPr>
                <a:defRPr lang="es-ES"/>
              </a:defPPr>
              <a:lvl1pPr marR="0" indent="0" algn="ctr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C00000"/>
                  </a:solidFill>
                </a:defRPr>
              </a:lvl1pPr>
            </a:lstStyle>
            <a:p>
              <a:r>
                <a:rPr lang="en-GB" sz="1200" dirty="0">
                  <a:sym typeface="Calibri"/>
                </a:rPr>
                <a:t>Pump OFF</a:t>
              </a:r>
            </a:p>
            <a:p>
              <a:r>
                <a:rPr lang="en-GB" sz="1200" dirty="0">
                  <a:sym typeface="Calibri"/>
                </a:rPr>
                <a:t>(ECO mode)</a:t>
              </a:r>
            </a:p>
          </p:txBody>
        </p:sp>
        <p:cxnSp>
          <p:nvCxnSpPr>
            <p:cNvPr id="38" name="Straight Connector 26">
              <a:extLst>
                <a:ext uri="{FF2B5EF4-FFF2-40B4-BE49-F238E27FC236}">
                  <a16:creationId xmlns:a16="http://schemas.microsoft.com/office/drawing/2014/main" id="{6233774B-94FF-4FDC-855E-956D5ADA6F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35581" y="5770361"/>
              <a:ext cx="9504000" cy="1"/>
            </a:xfrm>
            <a:prstGeom prst="line">
              <a:avLst/>
            </a:prstGeom>
            <a:noFill/>
            <a:ln w="15875" cap="flat">
              <a:solidFill>
                <a:schemeClr val="accent5">
                  <a:lumMod val="75000"/>
                </a:schemeClr>
              </a:solidFill>
              <a:prstDash val="lg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9" name="Straight Connector 87">
              <a:extLst>
                <a:ext uri="{FF2B5EF4-FFF2-40B4-BE49-F238E27FC236}">
                  <a16:creationId xmlns:a16="http://schemas.microsoft.com/office/drawing/2014/main" id="{114631C1-DA48-4B13-A7C5-775874CB762C}"/>
                </a:ext>
              </a:extLst>
            </p:cNvPr>
            <p:cNvCxnSpPr/>
            <p:nvPr/>
          </p:nvCxnSpPr>
          <p:spPr>
            <a:xfrm flipV="1">
              <a:off x="1835581" y="5994460"/>
              <a:ext cx="9504000" cy="1"/>
            </a:xfrm>
            <a:prstGeom prst="line">
              <a:avLst/>
            </a:prstGeom>
            <a:noFill/>
            <a:ln w="15875" cap="flat">
              <a:solidFill>
                <a:schemeClr val="accent4">
                  <a:lumMod val="75000"/>
                </a:schemeClr>
              </a:solidFill>
              <a:prstDash val="lg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0" name="Straight Arrow Connector 55">
              <a:extLst>
                <a:ext uri="{FF2B5EF4-FFF2-40B4-BE49-F238E27FC236}">
                  <a16:creationId xmlns:a16="http://schemas.microsoft.com/office/drawing/2014/main" id="{36A5ED2F-4D8A-4702-B3AA-D2A852FA4442}"/>
                </a:ext>
              </a:extLst>
            </p:cNvPr>
            <p:cNvCxnSpPr/>
            <p:nvPr/>
          </p:nvCxnSpPr>
          <p:spPr>
            <a:xfrm>
              <a:off x="2008218" y="5775558"/>
              <a:ext cx="0" cy="218902"/>
            </a:xfrm>
            <a:prstGeom prst="straightConnector1">
              <a:avLst/>
            </a:prstGeom>
            <a:noFill/>
            <a:ln w="12700" cap="flat">
              <a:solidFill>
                <a:srgbClr val="C00000"/>
              </a:solidFill>
              <a:prstDash val="solid"/>
              <a:miter lim="800000"/>
              <a:headEnd type="triangle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1" name="TextBox 88">
              <a:extLst>
                <a:ext uri="{FF2B5EF4-FFF2-40B4-BE49-F238E27FC236}">
                  <a16:creationId xmlns:a16="http://schemas.microsoft.com/office/drawing/2014/main" id="{938083F7-AA44-4252-88FF-4D08F812C736}"/>
                </a:ext>
              </a:extLst>
            </p:cNvPr>
            <p:cNvSpPr txBox="1"/>
            <p:nvPr/>
          </p:nvSpPr>
          <p:spPr>
            <a:xfrm>
              <a:off x="2091987" y="5730424"/>
              <a:ext cx="629156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dirty="0">
                  <a:solidFill>
                    <a:srgbClr val="C00000"/>
                  </a:solidFill>
                </a:rPr>
                <a:t>Offset</a:t>
              </a:r>
              <a:endParaRPr kumimoji="0" lang="en-GB" sz="14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42" name="Freeform: Shape 56">
              <a:extLst>
                <a:ext uri="{FF2B5EF4-FFF2-40B4-BE49-F238E27FC236}">
                  <a16:creationId xmlns:a16="http://schemas.microsoft.com/office/drawing/2014/main" id="{740D9A84-6073-4785-B694-F4423C840405}"/>
                </a:ext>
              </a:extLst>
            </p:cNvPr>
            <p:cNvSpPr/>
            <p:nvPr/>
          </p:nvSpPr>
          <p:spPr>
            <a:xfrm>
              <a:off x="1910256" y="5708513"/>
              <a:ext cx="9389344" cy="666603"/>
            </a:xfrm>
            <a:custGeom>
              <a:avLst/>
              <a:gdLst>
                <a:gd name="connsiteX0" fmla="*/ 0 w 9494520"/>
                <a:gd name="connsiteY0" fmla="*/ 632521 h 666603"/>
                <a:gd name="connsiteX1" fmla="*/ 982980 w 9494520"/>
                <a:gd name="connsiteY1" fmla="*/ 640141 h 666603"/>
                <a:gd name="connsiteX2" fmla="*/ 1348740 w 9494520"/>
                <a:gd name="connsiteY2" fmla="*/ 594421 h 666603"/>
                <a:gd name="connsiteX3" fmla="*/ 1737360 w 9494520"/>
                <a:gd name="connsiteY3" fmla="*/ 495361 h 666603"/>
                <a:gd name="connsiteX4" fmla="*/ 1950720 w 9494520"/>
                <a:gd name="connsiteY4" fmla="*/ 403921 h 666603"/>
                <a:gd name="connsiteX5" fmla="*/ 2042160 w 9494520"/>
                <a:gd name="connsiteY5" fmla="*/ 350581 h 666603"/>
                <a:gd name="connsiteX6" fmla="*/ 2240280 w 9494520"/>
                <a:gd name="connsiteY6" fmla="*/ 266761 h 666603"/>
                <a:gd name="connsiteX7" fmla="*/ 2369820 w 9494520"/>
                <a:gd name="connsiteY7" fmla="*/ 175321 h 666603"/>
                <a:gd name="connsiteX8" fmla="*/ 2567940 w 9494520"/>
                <a:gd name="connsiteY8" fmla="*/ 114361 h 666603"/>
                <a:gd name="connsiteX9" fmla="*/ 2842260 w 9494520"/>
                <a:gd name="connsiteY9" fmla="*/ 22921 h 666603"/>
                <a:gd name="connsiteX10" fmla="*/ 3025140 w 9494520"/>
                <a:gd name="connsiteY10" fmla="*/ 7681 h 666603"/>
                <a:gd name="connsiteX11" fmla="*/ 3223260 w 9494520"/>
                <a:gd name="connsiteY11" fmla="*/ 15301 h 666603"/>
                <a:gd name="connsiteX12" fmla="*/ 3459480 w 9494520"/>
                <a:gd name="connsiteY12" fmla="*/ 61021 h 666603"/>
                <a:gd name="connsiteX13" fmla="*/ 3741420 w 9494520"/>
                <a:gd name="connsiteY13" fmla="*/ 61021 h 666603"/>
                <a:gd name="connsiteX14" fmla="*/ 4137660 w 9494520"/>
                <a:gd name="connsiteY14" fmla="*/ 30541 h 666603"/>
                <a:gd name="connsiteX15" fmla="*/ 4290060 w 9494520"/>
                <a:gd name="connsiteY15" fmla="*/ 15301 h 666603"/>
                <a:gd name="connsiteX16" fmla="*/ 4488180 w 9494520"/>
                <a:gd name="connsiteY16" fmla="*/ 45781 h 666603"/>
                <a:gd name="connsiteX17" fmla="*/ 4770120 w 9494520"/>
                <a:gd name="connsiteY17" fmla="*/ 99121 h 666603"/>
                <a:gd name="connsiteX18" fmla="*/ 5105400 w 9494520"/>
                <a:gd name="connsiteY18" fmla="*/ 541081 h 666603"/>
                <a:gd name="connsiteX19" fmla="*/ 5707380 w 9494520"/>
                <a:gd name="connsiteY19" fmla="*/ 663001 h 666603"/>
                <a:gd name="connsiteX20" fmla="*/ 5966460 w 9494520"/>
                <a:gd name="connsiteY20" fmla="*/ 609661 h 666603"/>
                <a:gd name="connsiteX21" fmla="*/ 6141720 w 9494520"/>
                <a:gd name="connsiteY21" fmla="*/ 365821 h 666603"/>
                <a:gd name="connsiteX22" fmla="*/ 6370320 w 9494520"/>
                <a:gd name="connsiteY22" fmla="*/ 182941 h 666603"/>
                <a:gd name="connsiteX23" fmla="*/ 6842760 w 9494520"/>
                <a:gd name="connsiteY23" fmla="*/ 15301 h 666603"/>
                <a:gd name="connsiteX24" fmla="*/ 7315200 w 9494520"/>
                <a:gd name="connsiteY24" fmla="*/ 7681 h 666603"/>
                <a:gd name="connsiteX25" fmla="*/ 7673340 w 9494520"/>
                <a:gd name="connsiteY25" fmla="*/ 15301 h 666603"/>
                <a:gd name="connsiteX26" fmla="*/ 7962900 w 9494520"/>
                <a:gd name="connsiteY26" fmla="*/ 45781 h 666603"/>
                <a:gd name="connsiteX27" fmla="*/ 8587740 w 9494520"/>
                <a:gd name="connsiteY27" fmla="*/ 68641 h 666603"/>
                <a:gd name="connsiteX28" fmla="*/ 8763000 w 9494520"/>
                <a:gd name="connsiteY28" fmla="*/ 99121 h 666603"/>
                <a:gd name="connsiteX29" fmla="*/ 8991600 w 9494520"/>
                <a:gd name="connsiteY29" fmla="*/ 144841 h 666603"/>
                <a:gd name="connsiteX30" fmla="*/ 9494520 w 9494520"/>
                <a:gd name="connsiteY30" fmla="*/ 114361 h 666603"/>
                <a:gd name="connsiteX31" fmla="*/ 9494520 w 9494520"/>
                <a:gd name="connsiteY31" fmla="*/ 114361 h 666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494520" h="666603">
                  <a:moveTo>
                    <a:pt x="0" y="632521"/>
                  </a:moveTo>
                  <a:cubicBezTo>
                    <a:pt x="379095" y="639506"/>
                    <a:pt x="758190" y="646491"/>
                    <a:pt x="982980" y="640141"/>
                  </a:cubicBezTo>
                  <a:cubicBezTo>
                    <a:pt x="1207770" y="633791"/>
                    <a:pt x="1223010" y="618551"/>
                    <a:pt x="1348740" y="594421"/>
                  </a:cubicBezTo>
                  <a:cubicBezTo>
                    <a:pt x="1474470" y="570291"/>
                    <a:pt x="1637030" y="527111"/>
                    <a:pt x="1737360" y="495361"/>
                  </a:cubicBezTo>
                  <a:cubicBezTo>
                    <a:pt x="1837690" y="463611"/>
                    <a:pt x="1899920" y="428051"/>
                    <a:pt x="1950720" y="403921"/>
                  </a:cubicBezTo>
                  <a:cubicBezTo>
                    <a:pt x="2001520" y="379791"/>
                    <a:pt x="1993900" y="373441"/>
                    <a:pt x="2042160" y="350581"/>
                  </a:cubicBezTo>
                  <a:cubicBezTo>
                    <a:pt x="2090420" y="327721"/>
                    <a:pt x="2185670" y="295971"/>
                    <a:pt x="2240280" y="266761"/>
                  </a:cubicBezTo>
                  <a:cubicBezTo>
                    <a:pt x="2294890" y="237551"/>
                    <a:pt x="2315210" y="200721"/>
                    <a:pt x="2369820" y="175321"/>
                  </a:cubicBezTo>
                  <a:cubicBezTo>
                    <a:pt x="2424430" y="149921"/>
                    <a:pt x="2489200" y="139761"/>
                    <a:pt x="2567940" y="114361"/>
                  </a:cubicBezTo>
                  <a:cubicBezTo>
                    <a:pt x="2646680" y="88961"/>
                    <a:pt x="2766060" y="40701"/>
                    <a:pt x="2842260" y="22921"/>
                  </a:cubicBezTo>
                  <a:cubicBezTo>
                    <a:pt x="2918460" y="5141"/>
                    <a:pt x="2961640" y="8951"/>
                    <a:pt x="3025140" y="7681"/>
                  </a:cubicBezTo>
                  <a:cubicBezTo>
                    <a:pt x="3088640" y="6411"/>
                    <a:pt x="3150870" y="6411"/>
                    <a:pt x="3223260" y="15301"/>
                  </a:cubicBezTo>
                  <a:cubicBezTo>
                    <a:pt x="3295650" y="24191"/>
                    <a:pt x="3373120" y="53401"/>
                    <a:pt x="3459480" y="61021"/>
                  </a:cubicBezTo>
                  <a:cubicBezTo>
                    <a:pt x="3545840" y="68641"/>
                    <a:pt x="3628390" y="66101"/>
                    <a:pt x="3741420" y="61021"/>
                  </a:cubicBezTo>
                  <a:cubicBezTo>
                    <a:pt x="3854450" y="55941"/>
                    <a:pt x="4046220" y="38161"/>
                    <a:pt x="4137660" y="30541"/>
                  </a:cubicBezTo>
                  <a:cubicBezTo>
                    <a:pt x="4229100" y="22921"/>
                    <a:pt x="4231640" y="12761"/>
                    <a:pt x="4290060" y="15301"/>
                  </a:cubicBezTo>
                  <a:cubicBezTo>
                    <a:pt x="4348480" y="17841"/>
                    <a:pt x="4408170" y="31811"/>
                    <a:pt x="4488180" y="45781"/>
                  </a:cubicBezTo>
                  <a:cubicBezTo>
                    <a:pt x="4568190" y="59751"/>
                    <a:pt x="4667250" y="16571"/>
                    <a:pt x="4770120" y="99121"/>
                  </a:cubicBezTo>
                  <a:cubicBezTo>
                    <a:pt x="4872990" y="181671"/>
                    <a:pt x="4949190" y="447101"/>
                    <a:pt x="5105400" y="541081"/>
                  </a:cubicBezTo>
                  <a:cubicBezTo>
                    <a:pt x="5261610" y="635061"/>
                    <a:pt x="5563870" y="651571"/>
                    <a:pt x="5707380" y="663001"/>
                  </a:cubicBezTo>
                  <a:cubicBezTo>
                    <a:pt x="5850890" y="674431"/>
                    <a:pt x="5894070" y="659191"/>
                    <a:pt x="5966460" y="609661"/>
                  </a:cubicBezTo>
                  <a:cubicBezTo>
                    <a:pt x="6038850" y="560131"/>
                    <a:pt x="6074410" y="436941"/>
                    <a:pt x="6141720" y="365821"/>
                  </a:cubicBezTo>
                  <a:cubicBezTo>
                    <a:pt x="6209030" y="294701"/>
                    <a:pt x="6253480" y="241361"/>
                    <a:pt x="6370320" y="182941"/>
                  </a:cubicBezTo>
                  <a:cubicBezTo>
                    <a:pt x="6487160" y="124521"/>
                    <a:pt x="6685280" y="44511"/>
                    <a:pt x="6842760" y="15301"/>
                  </a:cubicBezTo>
                  <a:cubicBezTo>
                    <a:pt x="7000240" y="-13909"/>
                    <a:pt x="7176770" y="7681"/>
                    <a:pt x="7315200" y="7681"/>
                  </a:cubicBezTo>
                  <a:cubicBezTo>
                    <a:pt x="7453630" y="7681"/>
                    <a:pt x="7565390" y="8951"/>
                    <a:pt x="7673340" y="15301"/>
                  </a:cubicBezTo>
                  <a:cubicBezTo>
                    <a:pt x="7781290" y="21651"/>
                    <a:pt x="7810500" y="36891"/>
                    <a:pt x="7962900" y="45781"/>
                  </a:cubicBezTo>
                  <a:cubicBezTo>
                    <a:pt x="8115300" y="54671"/>
                    <a:pt x="8454390" y="59751"/>
                    <a:pt x="8587740" y="68641"/>
                  </a:cubicBezTo>
                  <a:cubicBezTo>
                    <a:pt x="8721090" y="77531"/>
                    <a:pt x="8695690" y="86421"/>
                    <a:pt x="8763000" y="99121"/>
                  </a:cubicBezTo>
                  <a:cubicBezTo>
                    <a:pt x="8830310" y="111821"/>
                    <a:pt x="8869680" y="142301"/>
                    <a:pt x="8991600" y="144841"/>
                  </a:cubicBezTo>
                  <a:cubicBezTo>
                    <a:pt x="9113520" y="147381"/>
                    <a:pt x="9494520" y="114361"/>
                    <a:pt x="9494520" y="114361"/>
                  </a:cubicBezTo>
                  <a:lnTo>
                    <a:pt x="9494520" y="114361"/>
                  </a:lnTo>
                </a:path>
              </a:pathLst>
            </a:custGeom>
            <a:noFill/>
            <a:ln w="28575" cap="flat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cxnSp>
          <p:nvCxnSpPr>
            <p:cNvPr id="43" name="Straight Connector 89">
              <a:extLst>
                <a:ext uri="{FF2B5EF4-FFF2-40B4-BE49-F238E27FC236}">
                  <a16:creationId xmlns:a16="http://schemas.microsoft.com/office/drawing/2014/main" id="{01EB5C42-3966-40EE-AE5B-2084127216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58539" y="1885832"/>
              <a:ext cx="0" cy="4536000"/>
            </a:xfrm>
            <a:prstGeom prst="line">
              <a:avLst/>
            </a:prstGeom>
            <a:noFill/>
            <a:ln w="12700" cap="flat">
              <a:solidFill>
                <a:srgbClr val="C00000"/>
              </a:solidFill>
              <a:prstDash val="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4" name="Straight Connector 90">
              <a:extLst>
                <a:ext uri="{FF2B5EF4-FFF2-40B4-BE49-F238E27FC236}">
                  <a16:creationId xmlns:a16="http://schemas.microsoft.com/office/drawing/2014/main" id="{E5E3748F-8A02-4E20-AE59-3993361620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68177" y="1883904"/>
              <a:ext cx="0" cy="4536000"/>
            </a:xfrm>
            <a:prstGeom prst="line">
              <a:avLst/>
            </a:prstGeom>
            <a:noFill/>
            <a:ln w="12700" cap="flat">
              <a:solidFill>
                <a:srgbClr val="C00000"/>
              </a:solidFill>
              <a:prstDash val="dash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5" name="Straight Arrow Connector 91">
              <a:extLst>
                <a:ext uri="{FF2B5EF4-FFF2-40B4-BE49-F238E27FC236}">
                  <a16:creationId xmlns:a16="http://schemas.microsoft.com/office/drawing/2014/main" id="{B11E271E-56FE-4B07-9659-BA67DB2042A4}"/>
                </a:ext>
              </a:extLst>
            </p:cNvPr>
            <p:cNvCxnSpPr/>
            <p:nvPr/>
          </p:nvCxnSpPr>
          <p:spPr>
            <a:xfrm>
              <a:off x="6335739" y="1969693"/>
              <a:ext cx="411876" cy="0"/>
            </a:xfrm>
            <a:prstGeom prst="straightConnector1">
              <a:avLst/>
            </a:prstGeom>
            <a:noFill/>
            <a:ln w="12700" cap="flat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6" name="Straight Arrow Connector 92">
              <a:extLst>
                <a:ext uri="{FF2B5EF4-FFF2-40B4-BE49-F238E27FC236}">
                  <a16:creationId xmlns:a16="http://schemas.microsoft.com/office/drawing/2014/main" id="{00C2E32A-7266-4531-AB84-2074491B1E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20698" y="1966822"/>
              <a:ext cx="411876" cy="0"/>
            </a:xfrm>
            <a:prstGeom prst="straightConnector1">
              <a:avLst/>
            </a:prstGeom>
            <a:noFill/>
            <a:ln w="12700" cap="flat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7" name="TextBox 93">
              <a:extLst>
                <a:ext uri="{FF2B5EF4-FFF2-40B4-BE49-F238E27FC236}">
                  <a16:creationId xmlns:a16="http://schemas.microsoft.com/office/drawing/2014/main" id="{394E7EA0-7708-4FDB-868A-0EC022B895E8}"/>
                </a:ext>
              </a:extLst>
            </p:cNvPr>
            <p:cNvSpPr txBox="1"/>
            <p:nvPr/>
          </p:nvSpPr>
          <p:spPr>
            <a:xfrm>
              <a:off x="6765963" y="1610582"/>
              <a:ext cx="1302203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>
              <a:defPPr>
                <a:defRPr lang="es-ES"/>
              </a:defPPr>
              <a:lvl1pPr marR="0" indent="0" algn="ctr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C00000"/>
                  </a:solidFill>
                </a:defRPr>
              </a:lvl1pPr>
            </a:lstStyle>
            <a:p>
              <a:r>
                <a:rPr lang="es-ES" dirty="0"/>
                <a:t>F</a:t>
              </a:r>
              <a:r>
                <a:rPr lang="en-GB" dirty="0"/>
                <a:t>an OFF</a:t>
              </a:r>
            </a:p>
            <a:p>
              <a:r>
                <a:rPr lang="en-GB" dirty="0"/>
                <a:t>at defrost.</a:t>
              </a:r>
            </a:p>
            <a:p>
              <a:r>
                <a:rPr lang="en-GB" dirty="0">
                  <a:sym typeface="Calibri"/>
                </a:rPr>
                <a:t>Water is cold</a:t>
              </a:r>
            </a:p>
          </p:txBody>
        </p:sp>
        <p:sp>
          <p:nvSpPr>
            <p:cNvPr id="48" name="TextBox 14">
              <a:extLst>
                <a:ext uri="{FF2B5EF4-FFF2-40B4-BE49-F238E27FC236}">
                  <a16:creationId xmlns:a16="http://schemas.microsoft.com/office/drawing/2014/main" id="{1186267A-32AE-4FDD-B180-2E9B9AD520E5}"/>
                </a:ext>
              </a:extLst>
            </p:cNvPr>
            <p:cNvSpPr txBox="1"/>
            <p:nvPr/>
          </p:nvSpPr>
          <p:spPr>
            <a:xfrm>
              <a:off x="859644" y="2006515"/>
              <a:ext cx="980492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Fan 1 High</a:t>
              </a:r>
            </a:p>
          </p:txBody>
        </p:sp>
        <p:sp>
          <p:nvSpPr>
            <p:cNvPr id="49" name="TextBox 17">
              <a:extLst>
                <a:ext uri="{FF2B5EF4-FFF2-40B4-BE49-F238E27FC236}">
                  <a16:creationId xmlns:a16="http://schemas.microsoft.com/office/drawing/2014/main" id="{0E85FCA0-5306-4050-B38C-3595CEB2EE89}"/>
                </a:ext>
              </a:extLst>
            </p:cNvPr>
            <p:cNvSpPr txBox="1"/>
            <p:nvPr/>
          </p:nvSpPr>
          <p:spPr>
            <a:xfrm>
              <a:off x="859644" y="2491147"/>
              <a:ext cx="980492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Fan 1 Med</a:t>
              </a:r>
            </a:p>
          </p:txBody>
        </p:sp>
        <p:sp>
          <p:nvSpPr>
            <p:cNvPr id="50" name="TextBox 18">
              <a:extLst>
                <a:ext uri="{FF2B5EF4-FFF2-40B4-BE49-F238E27FC236}">
                  <a16:creationId xmlns:a16="http://schemas.microsoft.com/office/drawing/2014/main" id="{5512EA1B-E84C-4885-970D-153396D984E4}"/>
                </a:ext>
              </a:extLst>
            </p:cNvPr>
            <p:cNvSpPr txBox="1"/>
            <p:nvPr/>
          </p:nvSpPr>
          <p:spPr>
            <a:xfrm>
              <a:off x="859106" y="2976750"/>
              <a:ext cx="980492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Fan 1 Low</a:t>
              </a:r>
            </a:p>
          </p:txBody>
        </p:sp>
        <p:sp>
          <p:nvSpPr>
            <p:cNvPr id="51" name="TextBox 14">
              <a:extLst>
                <a:ext uri="{FF2B5EF4-FFF2-40B4-BE49-F238E27FC236}">
                  <a16:creationId xmlns:a16="http://schemas.microsoft.com/office/drawing/2014/main" id="{7F5758DD-DAB5-4FBD-8542-2846B133C24A}"/>
                </a:ext>
              </a:extLst>
            </p:cNvPr>
            <p:cNvSpPr txBox="1"/>
            <p:nvPr/>
          </p:nvSpPr>
          <p:spPr>
            <a:xfrm>
              <a:off x="858516" y="1571220"/>
              <a:ext cx="980492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Outputs:</a:t>
              </a:r>
            </a:p>
          </p:txBody>
        </p:sp>
        <p:sp>
          <p:nvSpPr>
            <p:cNvPr id="169" name="TextBox 14">
              <a:extLst>
                <a:ext uri="{FF2B5EF4-FFF2-40B4-BE49-F238E27FC236}">
                  <a16:creationId xmlns:a16="http://schemas.microsoft.com/office/drawing/2014/main" id="{507FDDD3-CF55-42EB-9312-E9834FF4AA28}"/>
                </a:ext>
              </a:extLst>
            </p:cNvPr>
            <p:cNvSpPr txBox="1"/>
            <p:nvPr/>
          </p:nvSpPr>
          <p:spPr>
            <a:xfrm>
              <a:off x="860518" y="3618058"/>
              <a:ext cx="980492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WP1</a:t>
              </a:r>
            </a:p>
          </p:txBody>
        </p:sp>
        <p:sp>
          <p:nvSpPr>
            <p:cNvPr id="170" name="TextBox 17">
              <a:extLst>
                <a:ext uri="{FF2B5EF4-FFF2-40B4-BE49-F238E27FC236}">
                  <a16:creationId xmlns:a16="http://schemas.microsoft.com/office/drawing/2014/main" id="{E83AC985-991A-41C8-969B-366D6EDF50A8}"/>
                </a:ext>
              </a:extLst>
            </p:cNvPr>
            <p:cNvSpPr txBox="1"/>
            <p:nvPr/>
          </p:nvSpPr>
          <p:spPr>
            <a:xfrm>
              <a:off x="776577" y="4303646"/>
              <a:ext cx="1064671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C1 Demand</a:t>
              </a:r>
            </a:p>
          </p:txBody>
        </p:sp>
        <p:sp>
          <p:nvSpPr>
            <p:cNvPr id="172" name="TextBox 20">
              <a:extLst>
                <a:ext uri="{FF2B5EF4-FFF2-40B4-BE49-F238E27FC236}">
                  <a16:creationId xmlns:a16="http://schemas.microsoft.com/office/drawing/2014/main" id="{ACA1AFA8-681A-49A3-B32A-0FDE26F41082}"/>
                </a:ext>
              </a:extLst>
            </p:cNvPr>
            <p:cNvSpPr txBox="1"/>
            <p:nvPr/>
          </p:nvSpPr>
          <p:spPr>
            <a:xfrm>
              <a:off x="840563" y="4845000"/>
              <a:ext cx="1002348" cy="584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Fan speed</a:t>
              </a:r>
            </a:p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from LCD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5DE941-C712-48CF-99B1-4A62F8CA7368}"/>
                </a:ext>
              </a:extLst>
            </p:cNvPr>
            <p:cNvCxnSpPr>
              <a:cxnSpLocks/>
            </p:cNvCxnSpPr>
            <p:nvPr/>
          </p:nvCxnSpPr>
          <p:spPr>
            <a:xfrm>
              <a:off x="1836727" y="1630554"/>
              <a:ext cx="0" cy="478800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32">
              <a:extLst>
                <a:ext uri="{FF2B5EF4-FFF2-40B4-BE49-F238E27FC236}">
                  <a16:creationId xmlns:a16="http://schemas.microsoft.com/office/drawing/2014/main" id="{EBF82637-0103-4EEC-ACF7-8BEB5AC5D5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6727" y="6417486"/>
              <a:ext cx="9612325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4" name="TextBox 14">
              <a:extLst>
                <a:ext uri="{FF2B5EF4-FFF2-40B4-BE49-F238E27FC236}">
                  <a16:creationId xmlns:a16="http://schemas.microsoft.com/office/drawing/2014/main" id="{4FE74E4C-45B0-4DA0-9472-5DF7590F36BE}"/>
                </a:ext>
              </a:extLst>
            </p:cNvPr>
            <p:cNvSpPr txBox="1"/>
            <p:nvPr/>
          </p:nvSpPr>
          <p:spPr>
            <a:xfrm>
              <a:off x="668886" y="5597863"/>
              <a:ext cx="1167368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0" i="0" u="none" strike="noStrike" cap="none" spc="0" normalizeH="0" baseline="0" dirty="0" err="1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Ttwo</a:t>
              </a:r>
              <a:r>
                <a:rPr kumimoji="0" lang="es-ES" sz="16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 = 40ºC</a:t>
              </a:r>
              <a:endParaRPr kumimoji="0" lang="en-GB" sz="1600" b="0" i="0" u="none" strike="noStrike" cap="none" spc="0" normalizeH="0" baseline="0" dirty="0">
                <a:ln>
                  <a:noFill/>
                </a:ln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175" name="TextBox 17">
              <a:extLst>
                <a:ext uri="{FF2B5EF4-FFF2-40B4-BE49-F238E27FC236}">
                  <a16:creationId xmlns:a16="http://schemas.microsoft.com/office/drawing/2014/main" id="{B1F991A1-0F2D-4DCD-9CC9-4EC1EF4F4D8C}"/>
                </a:ext>
              </a:extLst>
            </p:cNvPr>
            <p:cNvSpPr txBox="1"/>
            <p:nvPr/>
          </p:nvSpPr>
          <p:spPr>
            <a:xfrm>
              <a:off x="857816" y="5830621"/>
              <a:ext cx="980492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spc="0" normalizeH="0" baseline="0" dirty="0">
                  <a:ln>
                    <a:noFill/>
                  </a:ln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36ºC</a:t>
              </a:r>
            </a:p>
          </p:txBody>
        </p:sp>
        <p:sp>
          <p:nvSpPr>
            <p:cNvPr id="176" name="TextBox 18">
              <a:extLst>
                <a:ext uri="{FF2B5EF4-FFF2-40B4-BE49-F238E27FC236}">
                  <a16:creationId xmlns:a16="http://schemas.microsoft.com/office/drawing/2014/main" id="{3FAEDCD9-EF29-44A4-8C9F-20F64EA1CD28}"/>
                </a:ext>
              </a:extLst>
            </p:cNvPr>
            <p:cNvSpPr txBox="1"/>
            <p:nvPr/>
          </p:nvSpPr>
          <p:spPr>
            <a:xfrm>
              <a:off x="2422861" y="5997282"/>
              <a:ext cx="980492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1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Two</a:t>
              </a:r>
            </a:p>
          </p:txBody>
        </p:sp>
        <p:cxnSp>
          <p:nvCxnSpPr>
            <p:cNvPr id="177" name="Straight Arrow Connector 92">
              <a:extLst>
                <a:ext uri="{FF2B5EF4-FFF2-40B4-BE49-F238E27FC236}">
                  <a16:creationId xmlns:a16="http://schemas.microsoft.com/office/drawing/2014/main" id="{DF950315-B289-4DBD-82D6-05C5450B9E3D}"/>
                </a:ext>
              </a:extLst>
            </p:cNvPr>
            <p:cNvCxnSpPr>
              <a:cxnSpLocks/>
            </p:cNvCxnSpPr>
            <p:nvPr/>
          </p:nvCxnSpPr>
          <p:spPr>
            <a:xfrm>
              <a:off x="6346892" y="5526091"/>
              <a:ext cx="185160" cy="181447"/>
            </a:xfrm>
            <a:prstGeom prst="straightConnector1">
              <a:avLst/>
            </a:prstGeom>
            <a:noFill/>
            <a:ln w="12700" cap="flat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86" name="TextBox 88">
              <a:extLst>
                <a:ext uri="{FF2B5EF4-FFF2-40B4-BE49-F238E27FC236}">
                  <a16:creationId xmlns:a16="http://schemas.microsoft.com/office/drawing/2014/main" id="{CED2FBBE-9EEE-4056-AE27-FACBF40B2134}"/>
                </a:ext>
              </a:extLst>
            </p:cNvPr>
            <p:cNvSpPr txBox="1"/>
            <p:nvPr/>
          </p:nvSpPr>
          <p:spPr>
            <a:xfrm>
              <a:off x="5274338" y="5352414"/>
              <a:ext cx="1089269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dirty="0" err="1">
                  <a:solidFill>
                    <a:srgbClr val="C00000"/>
                  </a:solidFill>
                </a:rPr>
                <a:t>Defrost</a:t>
              </a:r>
              <a:r>
                <a:rPr lang="es-ES" sz="1400" dirty="0">
                  <a:solidFill>
                    <a:srgbClr val="C00000"/>
                  </a:solidFill>
                </a:rPr>
                <a:t> </a:t>
              </a:r>
              <a:r>
                <a:rPr lang="es-ES" sz="1400" dirty="0" err="1">
                  <a:solidFill>
                    <a:srgbClr val="C00000"/>
                  </a:solidFill>
                </a:rPr>
                <a:t>starts</a:t>
              </a:r>
              <a:endParaRPr kumimoji="0" lang="en-GB" sz="14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cxnSp>
        <p:nvCxnSpPr>
          <p:cNvPr id="52" name="Straight Arrow Connector 92">
            <a:extLst>
              <a:ext uri="{FF2B5EF4-FFF2-40B4-BE49-F238E27FC236}">
                <a16:creationId xmlns:a16="http://schemas.microsoft.com/office/drawing/2014/main" id="{ED92A9A8-0486-41A2-B34C-59058AD74FD8}"/>
              </a:ext>
            </a:extLst>
          </p:cNvPr>
          <p:cNvCxnSpPr>
            <a:cxnSpLocks/>
            <a:stCxn id="53" idx="2"/>
          </p:cNvCxnSpPr>
          <p:nvPr/>
        </p:nvCxnSpPr>
        <p:spPr>
          <a:xfrm>
            <a:off x="7381067" y="5666390"/>
            <a:ext cx="317680" cy="708726"/>
          </a:xfrm>
          <a:prstGeom prst="straightConnector1">
            <a:avLst/>
          </a:prstGeom>
          <a:noFill/>
          <a:ln w="12700" cap="flat">
            <a:solidFill>
              <a:srgbClr val="C00000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3" name="TextBox 88">
            <a:extLst>
              <a:ext uri="{FF2B5EF4-FFF2-40B4-BE49-F238E27FC236}">
                <a16:creationId xmlns:a16="http://schemas.microsoft.com/office/drawing/2014/main" id="{2A2F3E88-E89A-4BBE-B29F-6FDDE13D2CD7}"/>
              </a:ext>
            </a:extLst>
          </p:cNvPr>
          <p:cNvSpPr txBox="1"/>
          <p:nvPr/>
        </p:nvSpPr>
        <p:spPr>
          <a:xfrm>
            <a:off x="6836432" y="5358615"/>
            <a:ext cx="108926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dirty="0" err="1">
                <a:solidFill>
                  <a:srgbClr val="C00000"/>
                </a:solidFill>
              </a:rPr>
              <a:t>Defrost</a:t>
            </a:r>
            <a:r>
              <a:rPr lang="es-ES" sz="1400" dirty="0">
                <a:solidFill>
                  <a:srgbClr val="C00000"/>
                </a:solidFill>
              </a:rPr>
              <a:t> </a:t>
            </a:r>
            <a:r>
              <a:rPr lang="es-ES" sz="1400" dirty="0" err="1">
                <a:solidFill>
                  <a:srgbClr val="C00000"/>
                </a:solidFill>
              </a:rPr>
              <a:t>ends</a:t>
            </a:r>
            <a:endParaRPr kumimoji="0" lang="en-GB" sz="1400" b="0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92841E55-5E8B-4DCC-8F7C-69719C368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17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There are 2 conditions where Room 1 and 2 may be switched to Demand OFF: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Room temperature is satisfied, heating/cooling is not required at that moment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DHW operation is requested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Discomfort may happen sometimes during Demand OFF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b="1" dirty="0">
                <a:solidFill>
                  <a:schemeClr val="accent2"/>
                </a:solidFill>
                <a:cs typeface="+mj-cs"/>
              </a:rPr>
              <a:t>Demand OFF Actions</a:t>
            </a:r>
            <a:r>
              <a:rPr lang="en-GB" sz="1700" dirty="0">
                <a:solidFill>
                  <a:schemeClr val="accent2"/>
                </a:solidFill>
                <a:cs typeface="+mj-cs"/>
              </a:rPr>
              <a:t> menu is allowing to select if the Fan must stop or not for every Room 1/2 and mode Heating/Cooling individually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7-6 Control options: Demand Off Actions</a:t>
            </a:r>
            <a:endParaRPr lang="es-ES" dirty="0"/>
          </a:p>
        </p:txBody>
      </p:sp>
      <p:pic>
        <p:nvPicPr>
          <p:cNvPr id="7" name="Picture 2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792A350-5E71-4B4E-B111-B2521A920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57" y="3958606"/>
            <a:ext cx="3446677" cy="1938755"/>
          </a:xfrm>
          <a:prstGeom prst="rect">
            <a:avLst/>
          </a:prstGeom>
        </p:spPr>
      </p:pic>
      <p:pic>
        <p:nvPicPr>
          <p:cNvPr id="8" name="Picture 22">
            <a:extLst>
              <a:ext uri="{FF2B5EF4-FFF2-40B4-BE49-F238E27FC236}">
                <a16:creationId xmlns:a16="http://schemas.microsoft.com/office/drawing/2014/main" id="{7E45DE3D-FCB6-4E15-9A51-9CF3B6051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277" y="3958606"/>
            <a:ext cx="3446677" cy="193875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68BACBB-8DA9-4D92-BE39-FD60B2140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797" y="3958606"/>
            <a:ext cx="3443446" cy="19405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060628-992A-4015-B722-5D1D346FCA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uiExpand="1" build="p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7-6 Control options: Constant Heating/Cooling Output</a:t>
            </a:r>
            <a:endParaRPr lang="es-ES" dirty="0"/>
          </a:p>
        </p:txBody>
      </p:sp>
      <p:pic>
        <p:nvPicPr>
          <p:cNvPr id="12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7CFE45-37A6-48E5-9649-7E8E4FC08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57" y="4239252"/>
            <a:ext cx="3446677" cy="1938755"/>
          </a:xfrm>
          <a:prstGeom prst="rect">
            <a:avLst/>
          </a:prstGeom>
        </p:spPr>
      </p:pic>
      <p:pic>
        <p:nvPicPr>
          <p:cNvPr id="13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EC5DBD3-5AC5-4842-BC6C-C641CCE04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277" y="4239252"/>
            <a:ext cx="3443446" cy="1936938"/>
          </a:xfrm>
          <a:prstGeom prst="rect">
            <a:avLst/>
          </a:prstGeom>
        </p:spPr>
      </p:pic>
      <p:pic>
        <p:nvPicPr>
          <p:cNvPr id="14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9769D6A-E1C6-4EF3-9020-05A133EEAE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566" y="4239252"/>
            <a:ext cx="3443446" cy="1936938"/>
          </a:xfrm>
          <a:prstGeom prst="rect">
            <a:avLst/>
          </a:prstGeom>
        </p:spPr>
      </p:pic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Two new output definitions has been added: </a:t>
            </a:r>
            <a:r>
              <a:rPr lang="en-US" sz="1700" b="1" dirty="0">
                <a:solidFill>
                  <a:schemeClr val="accent2"/>
                </a:solidFill>
                <a:cs typeface="+mj-cs"/>
              </a:rPr>
              <a:t>Constant Heating</a:t>
            </a:r>
            <a:r>
              <a:rPr lang="en-US" sz="1700" dirty="0">
                <a:solidFill>
                  <a:schemeClr val="accent2"/>
                </a:solidFill>
                <a:cs typeface="+mj-cs"/>
              </a:rPr>
              <a:t> and </a:t>
            </a:r>
            <a:r>
              <a:rPr lang="en-US" sz="1700" b="1" dirty="0">
                <a:solidFill>
                  <a:schemeClr val="accent2"/>
                </a:solidFill>
                <a:cs typeface="+mj-cs"/>
              </a:rPr>
              <a:t>Constant Cooling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Constant Heating:</a:t>
            </a:r>
            <a:r>
              <a:rPr lang="en-US" sz="1600" dirty="0">
                <a:solidFill>
                  <a:schemeClr val="accent2"/>
                </a:solidFill>
              </a:rPr>
              <a:t> The selected output is always ON when </a:t>
            </a:r>
            <a:r>
              <a:rPr lang="en-US" sz="1600" dirty="0" err="1">
                <a:solidFill>
                  <a:schemeClr val="accent2"/>
                </a:solidFill>
              </a:rPr>
              <a:t>Yutaki</a:t>
            </a:r>
            <a:r>
              <a:rPr lang="en-US" sz="1600" dirty="0">
                <a:solidFill>
                  <a:schemeClr val="accent2"/>
                </a:solidFill>
              </a:rPr>
              <a:t> is in heating mode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Constant Cooling:</a:t>
            </a:r>
            <a:r>
              <a:rPr lang="en-US" sz="1600" dirty="0">
                <a:solidFill>
                  <a:schemeClr val="accent2"/>
                </a:solidFill>
              </a:rPr>
              <a:t> The selected output is always ON when </a:t>
            </a:r>
            <a:r>
              <a:rPr lang="en-US" sz="1600" dirty="0" err="1">
                <a:solidFill>
                  <a:schemeClr val="accent2"/>
                </a:solidFill>
              </a:rPr>
              <a:t>Yutaki</a:t>
            </a:r>
            <a:r>
              <a:rPr lang="en-US" sz="1600" dirty="0">
                <a:solidFill>
                  <a:schemeClr val="accent2"/>
                </a:solidFill>
              </a:rPr>
              <a:t> is in cooling mode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The status is kept permanently regardless Defrost, Thermo ON/OFF or Demand ON/OFF condition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These outputs allow to customise the hydraulic layout by controlling diverting valves: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E.g.: We want to use under-floor heating in winter and fan-coil for cooling in summer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We can control a diverting valve to drive water to the different emitters depending on the heating/cooling mode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Regardless emitters are different, they are considered the same circuit (C1 or C2) from </a:t>
            </a:r>
            <a:r>
              <a:rPr lang="en-US" sz="1600" dirty="0" err="1">
                <a:solidFill>
                  <a:schemeClr val="accent2"/>
                </a:solidFill>
              </a:rPr>
              <a:t>Yutaki</a:t>
            </a:r>
            <a:r>
              <a:rPr lang="en-US" sz="1600" dirty="0">
                <a:solidFill>
                  <a:schemeClr val="accent2"/>
                </a:solidFill>
              </a:rPr>
              <a:t> side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accent2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2"/>
              </a:solidFill>
              <a:cs typeface="+mj-cs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E5ADF4-278E-4F3C-9ECF-E761BC9DE6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3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uiExpand="1" build="p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6">
            <a:extLst>
              <a:ext uri="{FF2B5EF4-FFF2-40B4-BE49-F238E27FC236}">
                <a16:creationId xmlns:a16="http://schemas.microsoft.com/office/drawing/2014/main" id="{011B9E87-AD06-4AC8-BF35-C305F4B5E9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Circuit 1 and 2: fan-coil with bypass valve</a:t>
            </a:r>
            <a:endParaRPr lang="en-US" sz="1700" b="1" dirty="0">
              <a:solidFill>
                <a:schemeClr val="accent2"/>
              </a:solidFill>
              <a:cs typeface="+mj-cs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62B80E4-F81E-41EF-BBBF-1563B10E8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58" y="1595019"/>
            <a:ext cx="7048500" cy="4705350"/>
          </a:xfrm>
          <a:prstGeom prst="rect">
            <a:avLst/>
          </a:prstGeom>
        </p:spPr>
      </p:pic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7-7 Hydraulic configuration: Example 1</a:t>
            </a:r>
            <a:endParaRPr lang="es-ES" dirty="0"/>
          </a:p>
        </p:txBody>
      </p:sp>
      <p:sp>
        <p:nvSpPr>
          <p:cNvPr id="16" name="Marcador de texto 6">
            <a:extLst>
              <a:ext uri="{FF2B5EF4-FFF2-40B4-BE49-F238E27FC236}">
                <a16:creationId xmlns:a16="http://schemas.microsoft.com/office/drawing/2014/main" id="{7BC08717-8628-41B7-86C7-4AEBBD9A32B5}"/>
              </a:ext>
            </a:extLst>
          </p:cNvPr>
          <p:cNvSpPr txBox="1">
            <a:spLocks/>
          </p:cNvSpPr>
          <p:nvPr/>
        </p:nvSpPr>
        <p:spPr>
          <a:xfrm>
            <a:off x="7624905" y="1595019"/>
            <a:ext cx="3897337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Circuit 1: Fan-coil 1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1: </a:t>
            </a:r>
            <a:r>
              <a:rPr lang="en-US" sz="1400" b="1" dirty="0"/>
              <a:t>C1 Demand ON </a:t>
            </a:r>
            <a:r>
              <a:rPr lang="en-US" sz="1400" dirty="0"/>
              <a:t>for bypass valve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2: </a:t>
            </a:r>
            <a:r>
              <a:rPr lang="en-US" sz="1400" b="1" dirty="0"/>
              <a:t>Fan 1 Low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3:</a:t>
            </a:r>
            <a:r>
              <a:rPr lang="en-US" sz="1400" b="1" dirty="0"/>
              <a:t> Fan 1 Medium</a:t>
            </a:r>
            <a:endParaRPr lang="en-US" sz="1400" dirty="0"/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4: </a:t>
            </a:r>
            <a:r>
              <a:rPr lang="en-US" sz="1400" b="1" dirty="0"/>
              <a:t>Fan 1 High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endParaRPr lang="en-US" sz="1400" dirty="0"/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Circuit 2: Fan-coil 2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WP2 Output: for bypass valve</a:t>
            </a:r>
          </a:p>
          <a:p>
            <a:pPr marL="5334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/>
              <a:t>DSW4#5: ON (ECO pumps)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5: </a:t>
            </a:r>
            <a:r>
              <a:rPr lang="en-US" sz="1400" b="1" dirty="0"/>
              <a:t>Fan 2 Low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6:</a:t>
            </a:r>
            <a:r>
              <a:rPr lang="en-US" sz="1400" b="1" dirty="0"/>
              <a:t> Fan 2 Medium 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7: </a:t>
            </a:r>
            <a:r>
              <a:rPr lang="en-US" sz="1400" b="1" dirty="0"/>
              <a:t>Fan 2 High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Two2 sensor is required for Circuit 2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ATW-AOS-02 is required for additional outputs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D0A2FB-9E48-4619-B81C-2DB212D79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4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648998F-B37F-4ECB-BB17-3892FC603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0" b="810"/>
          <a:stretch/>
        </p:blipFill>
        <p:spPr>
          <a:xfrm>
            <a:off x="669758" y="1633133"/>
            <a:ext cx="6786026" cy="4667236"/>
          </a:xfrm>
          <a:prstGeom prst="rect">
            <a:avLst/>
          </a:prstGeom>
        </p:spPr>
      </p:pic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7-7 Hydraulic configuration: Example 2</a:t>
            </a:r>
            <a:endParaRPr lang="es-ES" dirty="0"/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9E0ED7FD-B03C-4566-903B-BBD4C2E9A9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Circuit 1 and 2: fan-coil with parallel pumps</a:t>
            </a:r>
            <a:endParaRPr lang="en-US" sz="1700" b="1" dirty="0">
              <a:solidFill>
                <a:schemeClr val="accent2"/>
              </a:solidFill>
              <a:cs typeface="+mj-cs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8" name="Marcador de texto 6">
            <a:extLst>
              <a:ext uri="{FF2B5EF4-FFF2-40B4-BE49-F238E27FC236}">
                <a16:creationId xmlns:a16="http://schemas.microsoft.com/office/drawing/2014/main" id="{C199ADCA-146E-42BC-AF9B-194CE9BCC0F7}"/>
              </a:ext>
            </a:extLst>
          </p:cNvPr>
          <p:cNvSpPr txBox="1">
            <a:spLocks/>
          </p:cNvSpPr>
          <p:nvPr/>
        </p:nvSpPr>
        <p:spPr>
          <a:xfrm>
            <a:off x="7624905" y="1595019"/>
            <a:ext cx="3897337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Circuit 1: Fan-coil 1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1: </a:t>
            </a:r>
            <a:r>
              <a:rPr lang="en-US" sz="1400" b="1" dirty="0"/>
              <a:t>WP3 </a:t>
            </a:r>
            <a:r>
              <a:rPr lang="en-US" sz="1400" dirty="0"/>
              <a:t>for pump control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2: </a:t>
            </a:r>
            <a:r>
              <a:rPr lang="en-US" sz="1400" b="1" dirty="0"/>
              <a:t>Fan 1 Low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3:</a:t>
            </a:r>
            <a:r>
              <a:rPr lang="en-US" sz="1400" b="1" dirty="0"/>
              <a:t> Fan 1 Medium</a:t>
            </a:r>
            <a:endParaRPr lang="en-US" sz="1400" dirty="0"/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4: </a:t>
            </a:r>
            <a:r>
              <a:rPr lang="en-US" sz="1400" b="1" dirty="0"/>
              <a:t>Fan 1 High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endParaRPr lang="en-US" sz="1400" dirty="0"/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Circuit 2: Fan-coil 2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WP2 Output: for pump control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5: </a:t>
            </a:r>
            <a:r>
              <a:rPr lang="en-US" sz="1400" b="1" dirty="0"/>
              <a:t>Fan 2 Low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6:</a:t>
            </a:r>
            <a:r>
              <a:rPr lang="en-US" sz="1400" b="1" dirty="0"/>
              <a:t> Fan 2 Medium 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7: </a:t>
            </a:r>
            <a:r>
              <a:rPr lang="en-US" sz="1400" b="1" dirty="0"/>
              <a:t>Fan 2 High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Two2 sensor is required for Circuit 2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ATW-AOS-02 is required for additional outputs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DSW4#5: ON (ECO pumps)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Pump Setup: Parallel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6BB2C0-6C7A-454D-80EF-348FD5C49D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51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FB5D32A3-187A-4366-AB11-BA4D19C4F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67" y="1857718"/>
            <a:ext cx="7915275" cy="4276725"/>
          </a:xfrm>
          <a:prstGeom prst="rect">
            <a:avLst/>
          </a:prstGeom>
        </p:spPr>
      </p:pic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7-7 Hydraulic configuration: Example 3</a:t>
            </a:r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0946E6-B00A-4476-ACC9-A84A08375922}"/>
              </a:ext>
            </a:extLst>
          </p:cNvPr>
          <p:cNvSpPr txBox="1">
            <a:spLocks/>
          </p:cNvSpPr>
          <p:nvPr/>
        </p:nvSpPr>
        <p:spPr>
          <a:xfrm>
            <a:off x="667015" y="6164269"/>
            <a:ext cx="7689275" cy="308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cap="none" spc="0" baseline="0">
                <a:ln>
                  <a:noFill/>
                </a:ln>
                <a:solidFill>
                  <a:schemeClr val="accent3"/>
                </a:solidFill>
                <a:uFillTx/>
                <a:latin typeface="Maurea-RegularLf"/>
                <a:ea typeface="Maurea-RegularLf"/>
                <a:cs typeface="Maurea-RegularLf"/>
                <a:sym typeface="Maurea-RegularLf"/>
              </a:defRPr>
            </a:lvl1pPr>
            <a:lvl2pPr marL="609600" marR="0" indent="-152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600" b="0" i="0" u="none" strike="noStrike" cap="none" spc="0" baseline="0">
                <a:ln>
                  <a:noFill/>
                </a:ln>
                <a:solidFill>
                  <a:schemeClr val="accent3"/>
                </a:solidFill>
                <a:uFillTx/>
                <a:latin typeface="Maurea-RegularLf"/>
                <a:ea typeface="Maurea-RegularLf"/>
                <a:cs typeface="Maurea-RegularLf"/>
                <a:sym typeface="Maurea-RegularLf"/>
              </a:defRPr>
            </a:lvl2pPr>
            <a:lvl3pPr marL="1097280" marR="0" indent="-18288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600" b="0" i="0" u="none" strike="noStrike" cap="none" spc="0" baseline="0">
                <a:ln>
                  <a:noFill/>
                </a:ln>
                <a:solidFill>
                  <a:schemeClr val="accent3"/>
                </a:solidFill>
                <a:uFillTx/>
                <a:latin typeface="Maurea-RegularLf"/>
                <a:ea typeface="Maurea-RegularLf"/>
                <a:cs typeface="Maurea-RegularLf"/>
                <a:sym typeface="Maurea-RegularLf"/>
              </a:defRPr>
            </a:lvl3pPr>
            <a:lvl4pPr marL="1574800" marR="0" indent="-203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600" b="0" i="0" u="none" strike="noStrike" cap="none" spc="0" baseline="0">
                <a:ln>
                  <a:noFill/>
                </a:ln>
                <a:solidFill>
                  <a:schemeClr val="accent3"/>
                </a:solidFill>
                <a:uFillTx/>
                <a:latin typeface="Maurea-RegularLf"/>
                <a:ea typeface="Maurea-RegularLf"/>
                <a:cs typeface="Maurea-RegularLf"/>
                <a:sym typeface="Maurea-RegularLf"/>
              </a:defRPr>
            </a:lvl4pPr>
            <a:lvl5pPr marL="2032000" marR="0" indent="-203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600" b="0" i="0" u="none" strike="noStrike" cap="none" spc="0" baseline="0">
                <a:ln>
                  <a:noFill/>
                </a:ln>
                <a:solidFill>
                  <a:schemeClr val="accent3"/>
                </a:solidFill>
                <a:uFillTx/>
                <a:latin typeface="Maurea-RegularLf"/>
                <a:ea typeface="Maurea-RegularLf"/>
                <a:cs typeface="Maurea-RegularLf"/>
                <a:sym typeface="Maurea-RegularLf"/>
              </a:defRPr>
            </a:lvl5pPr>
            <a:lvl6pPr marL="2489200" marR="0" indent="-203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600" b="0" i="0" u="none" strike="noStrike" cap="none" spc="0" baseline="0">
                <a:ln>
                  <a:noFill/>
                </a:ln>
                <a:solidFill>
                  <a:schemeClr val="accent3"/>
                </a:solidFill>
                <a:uFillTx/>
                <a:latin typeface="Maurea-RegularLf"/>
                <a:ea typeface="Maurea-RegularLf"/>
                <a:cs typeface="Maurea-RegularLf"/>
                <a:sym typeface="Maurea-RegularLf"/>
              </a:defRPr>
            </a:lvl6pPr>
            <a:lvl7pPr marL="2946400" marR="0" indent="-203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600" b="0" i="0" u="none" strike="noStrike" cap="none" spc="0" baseline="0">
                <a:ln>
                  <a:noFill/>
                </a:ln>
                <a:solidFill>
                  <a:schemeClr val="accent3"/>
                </a:solidFill>
                <a:uFillTx/>
                <a:latin typeface="Maurea-RegularLf"/>
                <a:ea typeface="Maurea-RegularLf"/>
                <a:cs typeface="Maurea-RegularLf"/>
                <a:sym typeface="Maurea-RegularLf"/>
              </a:defRPr>
            </a:lvl7pPr>
            <a:lvl8pPr marL="3403600" marR="0" indent="-203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600" b="0" i="0" u="none" strike="noStrike" cap="none" spc="0" baseline="0">
                <a:ln>
                  <a:noFill/>
                </a:ln>
                <a:solidFill>
                  <a:schemeClr val="accent3"/>
                </a:solidFill>
                <a:uFillTx/>
                <a:latin typeface="Maurea-RegularLf"/>
                <a:ea typeface="Maurea-RegularLf"/>
                <a:cs typeface="Maurea-RegularLf"/>
                <a:sym typeface="Maurea-RegularLf"/>
              </a:defRPr>
            </a:lvl8pPr>
            <a:lvl9pPr marL="3860800" marR="0" indent="-203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600" b="0" i="0" u="none" strike="noStrike" cap="none" spc="0" baseline="0">
                <a:ln>
                  <a:noFill/>
                </a:ln>
                <a:solidFill>
                  <a:schemeClr val="accent3"/>
                </a:solidFill>
                <a:uFillTx/>
                <a:latin typeface="Maurea-RegularLf"/>
                <a:ea typeface="Maurea-RegularLf"/>
                <a:cs typeface="Maurea-RegularLf"/>
                <a:sym typeface="Maurea-RegularLf"/>
              </a:defRPr>
            </a:lvl9pPr>
          </a:lstStyle>
          <a:p>
            <a:pPr hangingPunct="1"/>
            <a:r>
              <a:rPr lang="en-GB" sz="1200" dirty="0">
                <a:solidFill>
                  <a:schemeClr val="tx1"/>
                </a:solidFill>
              </a:rPr>
              <a:t>* “Constant Cool” output can be used instead. Output selection has to be done according to 3-way valve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A29B8BE-20D3-4A91-98EB-FE27C74D24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</a:rPr>
              <a:t>Circuit 1: fan-coil </a:t>
            </a:r>
            <a:r>
              <a:rPr lang="en-US" sz="1700" dirty="0">
                <a:solidFill>
                  <a:schemeClr val="accent2"/>
                </a:solidFill>
              </a:rPr>
              <a:t>heat/cool, </a:t>
            </a:r>
            <a:r>
              <a:rPr lang="en-US" sz="1700" dirty="0">
                <a:solidFill>
                  <a:schemeClr val="accent2"/>
                </a:solidFill>
                <a:cs typeface="+mj-cs"/>
              </a:rPr>
              <a:t>Circuit 2: Under-floor heating + fan-coil for cooling</a:t>
            </a:r>
            <a:endParaRPr lang="en-US" sz="1700" b="1" dirty="0">
              <a:solidFill>
                <a:schemeClr val="accent2"/>
              </a:solidFill>
              <a:cs typeface="+mj-cs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8" name="Marcador de texto 6">
            <a:extLst>
              <a:ext uri="{FF2B5EF4-FFF2-40B4-BE49-F238E27FC236}">
                <a16:creationId xmlns:a16="http://schemas.microsoft.com/office/drawing/2014/main" id="{168F8AB2-4B5F-4529-822E-EAC382DD430A}"/>
              </a:ext>
            </a:extLst>
          </p:cNvPr>
          <p:cNvSpPr txBox="1">
            <a:spLocks/>
          </p:cNvSpPr>
          <p:nvPr/>
        </p:nvSpPr>
        <p:spPr>
          <a:xfrm>
            <a:off x="8399417" y="1595019"/>
            <a:ext cx="3122825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Circuit 1: Fan-coil 1 (heat/cool)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1: </a:t>
            </a:r>
            <a:r>
              <a:rPr lang="en-US" sz="1400" b="1" dirty="0"/>
              <a:t>C1 Demand ON </a:t>
            </a:r>
            <a:r>
              <a:rPr lang="en-US" sz="1400" dirty="0"/>
              <a:t>for bypass valve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2: </a:t>
            </a:r>
            <a:r>
              <a:rPr lang="en-US" sz="1400" b="1" dirty="0"/>
              <a:t>Fan 1 Low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3:</a:t>
            </a:r>
            <a:r>
              <a:rPr lang="en-US" sz="1400" b="1" dirty="0"/>
              <a:t> Fan 1 Medium</a:t>
            </a:r>
            <a:endParaRPr lang="en-US" sz="1400" dirty="0"/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4: </a:t>
            </a:r>
            <a:r>
              <a:rPr lang="en-US" sz="1400" b="1" dirty="0"/>
              <a:t>Fan 1 High</a:t>
            </a:r>
            <a:endParaRPr lang="en-US" sz="1400" dirty="0"/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Circuit 2: UFH (heat) and      Fan-coil 2 (cool)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5: </a:t>
            </a:r>
            <a:r>
              <a:rPr lang="en-US" sz="1400" b="1" dirty="0"/>
              <a:t>Constant Heating* </a:t>
            </a:r>
            <a:r>
              <a:rPr lang="en-US" sz="1400" dirty="0"/>
              <a:t>for 3-way diverting valve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6: </a:t>
            </a:r>
            <a:r>
              <a:rPr lang="en-US" sz="1400" b="1" dirty="0"/>
              <a:t>Fan 2 Low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7:</a:t>
            </a:r>
            <a:r>
              <a:rPr lang="en-US" sz="1400" b="1" dirty="0"/>
              <a:t> Fan 2 Medium 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Output 8: </a:t>
            </a:r>
            <a:r>
              <a:rPr lang="en-US" sz="1400" b="1" dirty="0"/>
              <a:t>Fan 2 High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ATW-2TK-07 is required for UFH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ATW-AOS-02 is required for additional outputs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DSW4#5: ON (ECO pumps) to stop WP2 at C2 Demand OFF</a:t>
            </a:r>
          </a:p>
          <a:p>
            <a:pPr marL="533400" lvl="2">
              <a:spcBef>
                <a:spcPts val="0"/>
              </a:spcBef>
              <a:spcAft>
                <a:spcPts val="600"/>
              </a:spcAft>
            </a:pPr>
            <a:endParaRPr lang="en-US" sz="1400" dirty="0"/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71D884-73BB-42C0-B5AC-7968BC258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4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7-8 Additional considerations</a:t>
            </a:r>
            <a:endParaRPr lang="es-ES" dirty="0"/>
          </a:p>
        </p:txBody>
      </p:sp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schemeClr val="accent2"/>
                </a:solidFill>
                <a:cs typeface="+mj-cs"/>
              </a:rPr>
              <a:t>Yutaki</a:t>
            </a:r>
            <a:r>
              <a:rPr lang="en-US" sz="1700" dirty="0">
                <a:solidFill>
                  <a:schemeClr val="accent2"/>
                </a:solidFill>
                <a:cs typeface="+mj-cs"/>
              </a:rPr>
              <a:t> software is based on 3-speed fan-coil output control and cannot be changed. In the eventual case that less than 3 speed are required, the fan-coil wiring must be arranged so the 3 outputs are linked with the requested speed</a:t>
            </a:r>
            <a:endParaRPr lang="en-US" sz="1600" dirty="0">
              <a:solidFill>
                <a:schemeClr val="accent2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When the Room Thermostat is switched off the fan coil is stopped as well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Fan-only operation is available when selecting Circuit OFF and Fan ON</a:t>
            </a:r>
          </a:p>
        </p:txBody>
      </p:sp>
      <p:pic>
        <p:nvPicPr>
          <p:cNvPr id="7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7DFD46D-77B3-46D2-AD06-3DEDB3FC3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996" y="2475850"/>
            <a:ext cx="2438400" cy="1371600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9CDC4EEC-447A-4A63-A0B9-1687EFDFD11F}"/>
              </a:ext>
            </a:extLst>
          </p:cNvPr>
          <p:cNvSpPr/>
          <p:nvPr/>
        </p:nvSpPr>
        <p:spPr bwMode="auto">
          <a:xfrm>
            <a:off x="5626377" y="3404096"/>
            <a:ext cx="937377" cy="44335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6C94747F-AEB9-4586-B684-8C6A2C871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996" y="4855320"/>
            <a:ext cx="2438400" cy="1371600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DF0183EA-2359-48D4-8171-099176CF4783}"/>
              </a:ext>
            </a:extLst>
          </p:cNvPr>
          <p:cNvSpPr/>
          <p:nvPr/>
        </p:nvSpPr>
        <p:spPr bwMode="auto">
          <a:xfrm>
            <a:off x="6059433" y="5774513"/>
            <a:ext cx="937377" cy="44335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346397-A92D-4F89-82FE-8FDA79727D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7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your attention</a:t>
            </a:r>
            <a:endParaRPr lang="en-GB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617A14-1FF7-41CC-9F8E-DA3FF77E4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3367" y="6373752"/>
            <a:ext cx="3315869" cy="31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5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2-2 </a:t>
            </a:r>
            <a:r>
              <a:rPr lang="uk-UA" dirty="0"/>
              <a:t>Резервний електричний нагрівач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Новий 3-ступеневий електричний нагрівач</a:t>
            </a:r>
            <a:r>
              <a:rPr lang="en-GB" dirty="0">
                <a:ea typeface="ＭＳ Ｐゴシック" pitchFamily="50" charset="-128"/>
              </a:rPr>
              <a:t>:</a:t>
            </a: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3 kW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для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 2, 2.5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та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 3HP</a:t>
            </a: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6 kW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для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 4, 5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та 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6 HP</a:t>
            </a: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9 kW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для 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8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та 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10 HP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Можна підключати 1ф або 3ф для усього модельного ряду</a:t>
            </a:r>
            <a:endParaRPr lang="en-GB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Продувний клапан зверху для полегшення продувки</a:t>
            </a:r>
            <a:endParaRPr lang="en-GB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 err="1">
                <a:ea typeface="ＭＳ Ｐゴシック" pitchFamily="50" charset="-128"/>
              </a:rPr>
              <a:t>Погружний</a:t>
            </a:r>
            <a:r>
              <a:rPr lang="uk-UA" dirty="0">
                <a:ea typeface="ＭＳ Ｐゴシック" pitchFamily="50" charset="-128"/>
              </a:rPr>
              <a:t> термостат для захисту від перегріву</a:t>
            </a:r>
            <a:endParaRPr lang="en-GB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ea typeface="ＭＳ Ｐゴシック" pitchFamily="50" charset="-128"/>
              </a:rPr>
              <a:t>Поверхневий</a:t>
            </a:r>
            <a:r>
              <a:rPr lang="ru-RU" dirty="0">
                <a:ea typeface="ＭＳ Ｐゴシック" pitchFamily="50" charset="-128"/>
              </a:rPr>
              <a:t> датчик для </a:t>
            </a:r>
            <a:r>
              <a:rPr lang="ru-RU" dirty="0" err="1">
                <a:ea typeface="ＭＳ Ｐゴシック" pitchFamily="50" charset="-128"/>
              </a:rPr>
              <a:t>запобігання</a:t>
            </a:r>
            <a:r>
              <a:rPr lang="ru-RU" dirty="0">
                <a:ea typeface="ＭＳ Ｐゴシック" pitchFamily="50" charset="-128"/>
              </a:rPr>
              <a:t> </a:t>
            </a:r>
            <a:r>
              <a:rPr lang="ru-RU" dirty="0" err="1">
                <a:ea typeface="ＭＳ Ｐゴシック" pitchFamily="50" charset="-128"/>
              </a:rPr>
              <a:t>перегріву</a:t>
            </a:r>
            <a:r>
              <a:rPr lang="ru-RU" dirty="0">
                <a:ea typeface="ＭＳ Ｐゴシック" pitchFamily="50" charset="-128"/>
              </a:rPr>
              <a:t> при запуску без води</a:t>
            </a:r>
            <a:endParaRPr lang="en-GB" dirty="0">
              <a:ea typeface="ＭＳ Ｐゴシック" pitchFamily="50" charset="-128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738C214-AB48-4A77-B8F9-AB8D840B15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BFBFC"/>
              </a:clrFrom>
              <a:clrTo>
                <a:srgbClr val="FBFB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7479" y="2030152"/>
            <a:ext cx="1572894" cy="36283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866927-9135-436F-9280-22AEB749F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2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2-3 </a:t>
            </a:r>
            <a:r>
              <a:rPr lang="uk-UA" dirty="0"/>
              <a:t>Датчик тиску води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Надійне електронне вимірювання тиску</a:t>
            </a:r>
            <a:endParaRPr lang="en-US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Гарантує безпеку та ефективність роботи теплового насоса</a:t>
            </a:r>
            <a:endParaRPr lang="en-US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Показання датчика тиску можна побачити на </a:t>
            </a:r>
            <a:r>
              <a:rPr lang="en-US" dirty="0">
                <a:ea typeface="ＭＳ Ｐゴシック" pitchFamily="50" charset="-128"/>
              </a:rPr>
              <a:t>LCD</a:t>
            </a:r>
            <a:r>
              <a:rPr lang="uk-UA" dirty="0">
                <a:ea typeface="ＭＳ Ｐゴシック" pitchFamily="50" charset="-128"/>
              </a:rPr>
              <a:t>-пульті та у </a:t>
            </a:r>
            <a:r>
              <a:rPr lang="en-US" dirty="0">
                <a:ea typeface="ＭＳ Ｐゴシック" pitchFamily="50" charset="-128"/>
              </a:rPr>
              <a:t>BMS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E455BBD1-F8E7-4878-A561-EC25D603C805}"/>
              </a:ext>
            </a:extLst>
          </p:cNvPr>
          <p:cNvGrpSpPr/>
          <p:nvPr/>
        </p:nvGrpSpPr>
        <p:grpSpPr>
          <a:xfrm>
            <a:off x="2256956" y="2455099"/>
            <a:ext cx="7678088" cy="3964320"/>
            <a:chOff x="2256956" y="2436993"/>
            <a:chExt cx="7678088" cy="3964320"/>
          </a:xfrm>
        </p:grpSpPr>
        <p:pic>
          <p:nvPicPr>
            <p:cNvPr id="10" name="Imagen 9" descr="Imagen que contiene refrigerador, computadora&#10;&#10;Descripción generada automáticamente">
              <a:extLst>
                <a:ext uri="{FF2B5EF4-FFF2-40B4-BE49-F238E27FC236}">
                  <a16:creationId xmlns:a16="http://schemas.microsoft.com/office/drawing/2014/main" id="{DC22C769-7D26-41C1-9828-401644662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56956" y="2436993"/>
              <a:ext cx="3010888" cy="3964320"/>
            </a:xfrm>
            <a:prstGeom prst="rect">
              <a:avLst/>
            </a:prstGeom>
          </p:spPr>
        </p:pic>
        <p:pic>
          <p:nvPicPr>
            <p:cNvPr id="5" name="Image 2">
              <a:extLst>
                <a:ext uri="{FF2B5EF4-FFF2-40B4-BE49-F238E27FC236}">
                  <a16:creationId xmlns:a16="http://schemas.microsoft.com/office/drawing/2014/main" id="{22E07944-7F38-4A95-B73B-99028AF29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2048" y="2786790"/>
              <a:ext cx="2292996" cy="1807252"/>
            </a:xfrm>
            <a:prstGeom prst="rect">
              <a:avLst/>
            </a:prstGeom>
          </p:spPr>
        </p:pic>
        <p:cxnSp>
          <p:nvCxnSpPr>
            <p:cNvPr id="7" name="Connecteur droit avec flèche 34">
              <a:extLst>
                <a:ext uri="{FF2B5EF4-FFF2-40B4-BE49-F238E27FC236}">
                  <a16:creationId xmlns:a16="http://schemas.microsoft.com/office/drawing/2014/main" id="{7697AC2C-641D-48AD-991C-B1EAC930379B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>
              <a:off x="3762400" y="3268301"/>
              <a:ext cx="3879648" cy="422115"/>
            </a:xfrm>
            <a:prstGeom prst="straightConnector1">
              <a:avLst/>
            </a:prstGeom>
            <a:ln w="15875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04E055-9D9D-4E4B-972A-E449F070C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4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2-4 </a:t>
            </a:r>
            <a:r>
              <a:rPr lang="uk-UA" dirty="0"/>
              <a:t>Сітчастий фільтр шарового крана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Більший розмір для зменшення втрат тиску та більшого діаметра сітки</a:t>
            </a:r>
            <a:r>
              <a:rPr lang="en-US" dirty="0"/>
              <a:t> (</a:t>
            </a:r>
            <a:r>
              <a:rPr lang="uk-UA" dirty="0"/>
              <a:t>типорозміри від</a:t>
            </a:r>
            <a:r>
              <a:rPr lang="en-US" dirty="0"/>
              <a:t> 2 </a:t>
            </a:r>
            <a:r>
              <a:rPr lang="uk-UA" dirty="0"/>
              <a:t>до</a:t>
            </a:r>
            <a:r>
              <a:rPr lang="en-US" dirty="0"/>
              <a:t> 6 HP)</a:t>
            </a:r>
            <a:endParaRPr lang="en-GB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Сітку можна зняти без зливу води з контуру</a:t>
            </a:r>
            <a:r>
              <a:rPr lang="en-GB" dirty="0">
                <a:ea typeface="ＭＳ Ｐゴシック" pitchFamily="50" charset="-128"/>
              </a:rPr>
              <a:t>. </a:t>
            </a:r>
            <a:r>
              <a:rPr lang="uk-UA" dirty="0">
                <a:ea typeface="ＭＳ Ｐゴシック" pitchFamily="50" charset="-128"/>
              </a:rPr>
              <a:t>Також сітку можна промити оборотною водою</a:t>
            </a:r>
            <a:endParaRPr lang="en-US" dirty="0"/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8CFBF0E9-77A9-4C0A-8431-BDE4F8004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601" y="1845764"/>
            <a:ext cx="6377292" cy="4064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BB1F73-8E0C-4A03-A25C-AF1E22E8F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1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8ACF1AEF-5AA8-4599-8009-D66D471F6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1255" y="2156040"/>
            <a:ext cx="3133654" cy="2989577"/>
          </a:xfrm>
          <a:prstGeom prst="rect">
            <a:avLst/>
          </a:prstGeom>
        </p:spPr>
      </p:pic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2-5 </a:t>
            </a:r>
            <a:r>
              <a:rPr lang="uk-UA" dirty="0"/>
              <a:t>Новий пульт керування</a:t>
            </a:r>
            <a:r>
              <a:rPr lang="en-US" dirty="0"/>
              <a:t>: PC-ARFH2E</a:t>
            </a:r>
            <a:endParaRPr lang="es-ES" dirty="0"/>
          </a:p>
        </p:txBody>
      </p:sp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Новий дизайн</a:t>
            </a:r>
            <a:r>
              <a:rPr lang="en-GB" dirty="0"/>
              <a:t>:</a:t>
            </a: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Кольоровий дисплей високої роздільної здатності</a:t>
            </a:r>
            <a:endParaRPr lang="en-GB" sz="1600" dirty="0">
              <a:solidFill>
                <a:schemeClr val="accent2"/>
              </a:solidFill>
              <a:ea typeface="Source Sans Pro ExtraLight" panose="020B0303030403020204" pitchFamily="34" charset="0"/>
            </a:endParaRP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Візуальний інтерфейс</a:t>
            </a:r>
            <a:endParaRPr lang="en-GB" sz="1600" dirty="0">
              <a:solidFill>
                <a:schemeClr val="accent2"/>
              </a:solidFill>
              <a:ea typeface="Source Sans Pro ExtraLight" panose="020B0303030403020204" pitchFamily="34" charset="0"/>
            </a:endParaRP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Спрощена навігація у меню</a:t>
            </a:r>
            <a:endParaRPr lang="en-GB" sz="1600" dirty="0">
              <a:solidFill>
                <a:schemeClr val="accent2"/>
              </a:solidFill>
              <a:ea typeface="Source Sans Pro ExtraLight" panose="020B0303030403020204" pitchFamily="34" charset="0"/>
            </a:endParaRP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Оптимізований для інсталяторів</a:t>
            </a:r>
            <a:endParaRPr lang="en-GB" sz="1600" dirty="0">
              <a:solidFill>
                <a:schemeClr val="accent2"/>
              </a:solidFill>
              <a:ea typeface="Source Sans Pro ExtraLight" panose="020B0303030403020204" pitchFamily="34" charset="0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Нові можливості</a:t>
            </a:r>
            <a:r>
              <a:rPr lang="en-GB" dirty="0"/>
              <a:t>:</a:t>
            </a: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Підтримка 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26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мов</a:t>
            </a:r>
            <a:endParaRPr lang="en-GB" sz="1600" dirty="0">
              <a:solidFill>
                <a:schemeClr val="accent2"/>
              </a:solidFill>
              <a:ea typeface="Source Sans Pro ExtraLight" panose="020B0303030403020204" pitchFamily="34" charset="0"/>
            </a:endParaRP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Покращена зручна навігація</a:t>
            </a:r>
            <a:endParaRPr lang="en-GB" sz="1600" dirty="0">
              <a:solidFill>
                <a:schemeClr val="accent2"/>
              </a:solidFill>
              <a:ea typeface="Source Sans Pro ExtraLight" panose="020B0303030403020204" pitchFamily="34" charset="0"/>
            </a:endParaRP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Нові функції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Діаграма показників датчиків</a:t>
            </a:r>
            <a:endParaRPr lang="en-GB" sz="1400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Помічник з налаштування тижневого таймера</a:t>
            </a:r>
            <a:endParaRPr lang="en-GB" sz="1400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Безпосереднє керування </a:t>
            </a:r>
            <a:r>
              <a:rPr lang="uk-UA" sz="1400" dirty="0" err="1"/>
              <a:t>фанкойлами</a:t>
            </a:r>
            <a:r>
              <a:rPr lang="uk-UA" sz="1400" dirty="0"/>
              <a:t> (</a:t>
            </a:r>
            <a:r>
              <a:rPr lang="en-GB" sz="1400" dirty="0"/>
              <a:t>3</a:t>
            </a:r>
            <a:r>
              <a:rPr lang="uk-UA" sz="1400" dirty="0"/>
              <a:t> швидкості)</a:t>
            </a:r>
            <a:endParaRPr lang="en-GB" sz="1400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Енергоспоживання </a:t>
            </a:r>
            <a:endParaRPr lang="en-GB" sz="1400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Опис аварій</a:t>
            </a:r>
            <a:endParaRPr lang="en-GB" sz="1400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Історія даних і статусів приладу</a:t>
            </a:r>
            <a:endParaRPr lang="en-US" sz="1400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Показує тиск води в системі</a:t>
            </a:r>
            <a:endParaRPr lang="en-GB" sz="1400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…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endParaRPr lang="en-GB" sz="1400" dirty="0"/>
          </a:p>
        </p:txBody>
      </p:sp>
      <p:sp>
        <p:nvSpPr>
          <p:cNvPr id="12" name="ZoneTexte 7">
            <a:extLst>
              <a:ext uri="{FF2B5EF4-FFF2-40B4-BE49-F238E27FC236}">
                <a16:creationId xmlns:a16="http://schemas.microsoft.com/office/drawing/2014/main" id="{6ADF3D60-EAED-4716-9890-7DA4C6E47C7B}"/>
              </a:ext>
            </a:extLst>
          </p:cNvPr>
          <p:cNvSpPr txBox="1"/>
          <p:nvPr/>
        </p:nvSpPr>
        <p:spPr>
          <a:xfrm>
            <a:off x="7982343" y="1853818"/>
            <a:ext cx="1791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PC-ARFH2E</a:t>
            </a:r>
          </a:p>
        </p:txBody>
      </p:sp>
      <p:pic>
        <p:nvPicPr>
          <p:cNvPr id="13" name="Image 10">
            <a:extLst>
              <a:ext uri="{FF2B5EF4-FFF2-40B4-BE49-F238E27FC236}">
                <a16:creationId xmlns:a16="http://schemas.microsoft.com/office/drawing/2014/main" id="{63D9946B-4229-41FF-A19F-C50ED991A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8524" y="4256409"/>
            <a:ext cx="1679477" cy="14677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8F47ED-EF9E-4757-B180-97DAFD57E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2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2-5 </a:t>
            </a:r>
            <a:r>
              <a:rPr lang="uk-UA" dirty="0"/>
              <a:t>Новий пульт керування</a:t>
            </a:r>
            <a:r>
              <a:rPr lang="en-US" dirty="0"/>
              <a:t>: PC-ARFH2E</a:t>
            </a:r>
            <a:endParaRPr lang="es-ES" dirty="0"/>
          </a:p>
        </p:txBody>
      </p:sp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26 </a:t>
            </a:r>
            <a:r>
              <a:rPr lang="uk-UA" dirty="0"/>
              <a:t>мов вже інстальовано</a:t>
            </a:r>
            <a:endParaRPr lang="en-GB" dirty="0"/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Максимальний </a:t>
            </a:r>
            <a:r>
              <a:rPr lang="uk-UA" sz="1600" dirty="0" err="1">
                <a:solidFill>
                  <a:schemeClr val="accent2"/>
                </a:solidFill>
                <a:ea typeface="Source Sans Pro ExtraLight" panose="020B0303030403020204" pitchFamily="34" charset="0"/>
              </a:rPr>
              <a:t>мовний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 пакет </a:t>
            </a:r>
            <a:endParaRPr lang="en-GB" sz="1600" dirty="0">
              <a:solidFill>
                <a:schemeClr val="accent2"/>
              </a:solidFill>
              <a:ea typeface="Source Sans Pro ExtraLight" panose="020B0303030403020204" pitchFamily="34" charset="0"/>
            </a:endParaRPr>
          </a:p>
        </p:txBody>
      </p:sp>
      <p:sp>
        <p:nvSpPr>
          <p:cNvPr id="14" name="ZoneTexte 2">
            <a:extLst>
              <a:ext uri="{FF2B5EF4-FFF2-40B4-BE49-F238E27FC236}">
                <a16:creationId xmlns:a16="http://schemas.microsoft.com/office/drawing/2014/main" id="{AE11A858-5EE1-4713-AE7B-D12279F32CEC}"/>
              </a:ext>
            </a:extLst>
          </p:cNvPr>
          <p:cNvSpPr txBox="1"/>
          <p:nvPr/>
        </p:nvSpPr>
        <p:spPr>
          <a:xfrm>
            <a:off x="1969241" y="2495257"/>
            <a:ext cx="1393598" cy="248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English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French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Spanish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German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Italian </a:t>
            </a:r>
          </a:p>
        </p:txBody>
      </p:sp>
      <p:sp>
        <p:nvSpPr>
          <p:cNvPr id="15" name="ZoneTexte 13">
            <a:extLst>
              <a:ext uri="{FF2B5EF4-FFF2-40B4-BE49-F238E27FC236}">
                <a16:creationId xmlns:a16="http://schemas.microsoft.com/office/drawing/2014/main" id="{94458D9D-E265-4EBA-A1DC-A31EF2FDCB17}"/>
              </a:ext>
            </a:extLst>
          </p:cNvPr>
          <p:cNvSpPr txBox="1"/>
          <p:nvPr/>
        </p:nvSpPr>
        <p:spPr>
          <a:xfrm>
            <a:off x="3583262" y="2487486"/>
            <a:ext cx="1798638" cy="248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Dutch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Slovenian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Danish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Swedish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Finnish</a:t>
            </a:r>
          </a:p>
        </p:txBody>
      </p:sp>
      <p:sp>
        <p:nvSpPr>
          <p:cNvPr id="16" name="ZoneTexte 14">
            <a:extLst>
              <a:ext uri="{FF2B5EF4-FFF2-40B4-BE49-F238E27FC236}">
                <a16:creationId xmlns:a16="http://schemas.microsoft.com/office/drawing/2014/main" id="{E3E68171-39AF-4940-8A58-FCD6D7A7F0EA}"/>
              </a:ext>
            </a:extLst>
          </p:cNvPr>
          <p:cNvSpPr txBox="1"/>
          <p:nvPr/>
        </p:nvSpPr>
        <p:spPr>
          <a:xfrm>
            <a:off x="5325780" y="2487486"/>
            <a:ext cx="1739189" cy="248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Portuguese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Croatian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Greek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Polish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Ukrainian</a:t>
            </a:r>
          </a:p>
        </p:txBody>
      </p:sp>
      <p:sp>
        <p:nvSpPr>
          <p:cNvPr id="17" name="ZoneTexte 15">
            <a:extLst>
              <a:ext uri="{FF2B5EF4-FFF2-40B4-BE49-F238E27FC236}">
                <a16:creationId xmlns:a16="http://schemas.microsoft.com/office/drawing/2014/main" id="{9F8159B9-C2D0-47AB-BE75-FBBA85E20CF1}"/>
              </a:ext>
            </a:extLst>
          </p:cNvPr>
          <p:cNvSpPr txBox="1"/>
          <p:nvPr/>
        </p:nvSpPr>
        <p:spPr>
          <a:xfrm>
            <a:off x="7141641" y="2487486"/>
            <a:ext cx="1981041" cy="248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Hungarian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Romanian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Slovakian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</a:rPr>
              <a:t>Czech</a:t>
            </a:r>
            <a:endParaRPr lang="en-GB" sz="1600" dirty="0"/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Turkish</a:t>
            </a:r>
          </a:p>
        </p:txBody>
      </p:sp>
      <p:sp>
        <p:nvSpPr>
          <p:cNvPr id="18" name="ZoneTexte 16">
            <a:extLst>
              <a:ext uri="{FF2B5EF4-FFF2-40B4-BE49-F238E27FC236}">
                <a16:creationId xmlns:a16="http://schemas.microsoft.com/office/drawing/2014/main" id="{52EFFBC8-541E-4EA8-8B6C-E57D49EECDFF}"/>
              </a:ext>
            </a:extLst>
          </p:cNvPr>
          <p:cNvSpPr txBox="1"/>
          <p:nvPr/>
        </p:nvSpPr>
        <p:spPr>
          <a:xfrm>
            <a:off x="8886776" y="2487486"/>
            <a:ext cx="2011944" cy="297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Bulgarian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Lithuanian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Russian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Estonian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Latvian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Serbian</a:t>
            </a:r>
          </a:p>
        </p:txBody>
      </p:sp>
      <p:pic>
        <p:nvPicPr>
          <p:cNvPr id="19" name="Image 3">
            <a:extLst>
              <a:ext uri="{FF2B5EF4-FFF2-40B4-BE49-F238E27FC236}">
                <a16:creationId xmlns:a16="http://schemas.microsoft.com/office/drawing/2014/main" id="{CAB65A61-3BB5-42BF-ADAA-110B2D9FD5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9241" y="2783841"/>
            <a:ext cx="262151" cy="134124"/>
          </a:xfrm>
          <a:prstGeom prst="rect">
            <a:avLst/>
          </a:prstGeom>
        </p:spPr>
      </p:pic>
      <p:pic>
        <p:nvPicPr>
          <p:cNvPr id="20" name="Image 7">
            <a:extLst>
              <a:ext uri="{FF2B5EF4-FFF2-40B4-BE49-F238E27FC236}">
                <a16:creationId xmlns:a16="http://schemas.microsoft.com/office/drawing/2014/main" id="{F2752E71-7859-4459-B2B5-1BEF7DCBBC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2808" y="4241297"/>
            <a:ext cx="248547" cy="149128"/>
          </a:xfrm>
          <a:prstGeom prst="rect">
            <a:avLst/>
          </a:prstGeom>
        </p:spPr>
      </p:pic>
      <p:pic>
        <p:nvPicPr>
          <p:cNvPr id="21" name="Image 8">
            <a:extLst>
              <a:ext uri="{FF2B5EF4-FFF2-40B4-BE49-F238E27FC236}">
                <a16:creationId xmlns:a16="http://schemas.microsoft.com/office/drawing/2014/main" id="{C5A98A2B-47BB-46EF-8995-C4AF1DD3F7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5779" y="2779545"/>
            <a:ext cx="219475" cy="146317"/>
          </a:xfrm>
          <a:prstGeom prst="rect">
            <a:avLst/>
          </a:prstGeom>
        </p:spPr>
      </p:pic>
      <p:pic>
        <p:nvPicPr>
          <p:cNvPr id="22" name="Image 9">
            <a:extLst>
              <a:ext uri="{FF2B5EF4-FFF2-40B4-BE49-F238E27FC236}">
                <a16:creationId xmlns:a16="http://schemas.microsoft.com/office/drawing/2014/main" id="{B606270A-4E7F-413C-A96C-50F69A173BF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6495" y="2779545"/>
            <a:ext cx="272318" cy="136693"/>
          </a:xfrm>
          <a:prstGeom prst="rect">
            <a:avLst/>
          </a:prstGeom>
        </p:spPr>
      </p:pic>
      <p:pic>
        <p:nvPicPr>
          <p:cNvPr id="23" name="Image 10">
            <a:extLst>
              <a:ext uri="{FF2B5EF4-FFF2-40B4-BE49-F238E27FC236}">
                <a16:creationId xmlns:a16="http://schemas.microsoft.com/office/drawing/2014/main" id="{0B4CE4C6-2427-4600-8459-0B48F3F6AFD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4467" y="2779544"/>
            <a:ext cx="243861" cy="146317"/>
          </a:xfrm>
          <a:prstGeom prst="rect">
            <a:avLst/>
          </a:prstGeom>
        </p:spPr>
      </p:pic>
      <p:pic>
        <p:nvPicPr>
          <p:cNvPr id="24" name="Image 11">
            <a:extLst>
              <a:ext uri="{FF2B5EF4-FFF2-40B4-BE49-F238E27FC236}">
                <a16:creationId xmlns:a16="http://schemas.microsoft.com/office/drawing/2014/main" id="{8460A683-27DC-4BEF-A25A-B608D60AB81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4512" y="3218403"/>
            <a:ext cx="204575" cy="136693"/>
          </a:xfrm>
          <a:prstGeom prst="rect">
            <a:avLst/>
          </a:prstGeom>
        </p:spPr>
      </p:pic>
      <p:pic>
        <p:nvPicPr>
          <p:cNvPr id="25" name="Image 12">
            <a:extLst>
              <a:ext uri="{FF2B5EF4-FFF2-40B4-BE49-F238E27FC236}">
                <a16:creationId xmlns:a16="http://schemas.microsoft.com/office/drawing/2014/main" id="{87D69EF0-8390-4F5C-A26B-D9059D473BD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1730" y="3694107"/>
            <a:ext cx="210136" cy="140090"/>
          </a:xfrm>
          <a:prstGeom prst="rect">
            <a:avLst/>
          </a:prstGeom>
        </p:spPr>
      </p:pic>
      <p:pic>
        <p:nvPicPr>
          <p:cNvPr id="26" name="Image 17">
            <a:extLst>
              <a:ext uri="{FF2B5EF4-FFF2-40B4-BE49-F238E27FC236}">
                <a16:creationId xmlns:a16="http://schemas.microsoft.com/office/drawing/2014/main" id="{3479203F-83C8-49EE-9DF0-D6C387592FA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9514" y="4238112"/>
            <a:ext cx="229573" cy="145846"/>
          </a:xfrm>
          <a:prstGeom prst="rect">
            <a:avLst/>
          </a:prstGeom>
        </p:spPr>
      </p:pic>
      <p:pic>
        <p:nvPicPr>
          <p:cNvPr id="27" name="Image 18">
            <a:extLst>
              <a:ext uri="{FF2B5EF4-FFF2-40B4-BE49-F238E27FC236}">
                <a16:creationId xmlns:a16="http://schemas.microsoft.com/office/drawing/2014/main" id="{F5825B6F-28C8-4F97-BDDB-4A56041EB36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1731" y="4741560"/>
            <a:ext cx="222197" cy="111099"/>
          </a:xfrm>
          <a:prstGeom prst="rect">
            <a:avLst/>
          </a:prstGeom>
        </p:spPr>
      </p:pic>
      <p:pic>
        <p:nvPicPr>
          <p:cNvPr id="28" name="Image 19">
            <a:extLst>
              <a:ext uri="{FF2B5EF4-FFF2-40B4-BE49-F238E27FC236}">
                <a16:creationId xmlns:a16="http://schemas.microsoft.com/office/drawing/2014/main" id="{7D0846C2-9AA6-47C3-B7E8-4023900B7BC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5655" y="4705849"/>
            <a:ext cx="274344" cy="182896"/>
          </a:xfrm>
          <a:prstGeom prst="rect">
            <a:avLst/>
          </a:prstGeom>
        </p:spPr>
      </p:pic>
      <p:pic>
        <p:nvPicPr>
          <p:cNvPr id="31" name="Image 20">
            <a:extLst>
              <a:ext uri="{FF2B5EF4-FFF2-40B4-BE49-F238E27FC236}">
                <a16:creationId xmlns:a16="http://schemas.microsoft.com/office/drawing/2014/main" id="{DCF0F82A-9577-499B-9DE7-B5B22F40AE0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1647" y="4208196"/>
            <a:ext cx="267167" cy="178111"/>
          </a:xfrm>
          <a:prstGeom prst="rect">
            <a:avLst/>
          </a:prstGeom>
        </p:spPr>
      </p:pic>
      <p:pic>
        <p:nvPicPr>
          <p:cNvPr id="32" name="Image 21">
            <a:extLst>
              <a:ext uri="{FF2B5EF4-FFF2-40B4-BE49-F238E27FC236}">
                <a16:creationId xmlns:a16="http://schemas.microsoft.com/office/drawing/2014/main" id="{79DA604A-6A17-48E3-AA5D-A1FD565EDB6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9261" y="3673833"/>
            <a:ext cx="273158" cy="181774"/>
          </a:xfrm>
          <a:prstGeom prst="rect">
            <a:avLst/>
          </a:prstGeom>
        </p:spPr>
      </p:pic>
      <p:pic>
        <p:nvPicPr>
          <p:cNvPr id="33" name="Image 22">
            <a:extLst>
              <a:ext uri="{FF2B5EF4-FFF2-40B4-BE49-F238E27FC236}">
                <a16:creationId xmlns:a16="http://schemas.microsoft.com/office/drawing/2014/main" id="{2902459A-5377-4F80-95F0-DADEFDC7631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5655" y="3235780"/>
            <a:ext cx="280440" cy="188992"/>
          </a:xfrm>
          <a:prstGeom prst="rect">
            <a:avLst/>
          </a:prstGeom>
        </p:spPr>
      </p:pic>
      <p:pic>
        <p:nvPicPr>
          <p:cNvPr id="34" name="Image 23">
            <a:extLst>
              <a:ext uri="{FF2B5EF4-FFF2-40B4-BE49-F238E27FC236}">
                <a16:creationId xmlns:a16="http://schemas.microsoft.com/office/drawing/2014/main" id="{D8CEB4E3-5C4D-4124-8C57-0A69A07C159C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3294" y="3263061"/>
            <a:ext cx="219475" cy="109738"/>
          </a:xfrm>
          <a:prstGeom prst="rect">
            <a:avLst/>
          </a:prstGeom>
        </p:spPr>
      </p:pic>
      <p:pic>
        <p:nvPicPr>
          <p:cNvPr id="35" name="Image 24">
            <a:extLst>
              <a:ext uri="{FF2B5EF4-FFF2-40B4-BE49-F238E27FC236}">
                <a16:creationId xmlns:a16="http://schemas.microsoft.com/office/drawing/2014/main" id="{80CC373C-A0BE-4A01-96B5-41E96F6F32C9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3294" y="3717393"/>
            <a:ext cx="220680" cy="147120"/>
          </a:xfrm>
          <a:prstGeom prst="rect">
            <a:avLst/>
          </a:prstGeom>
        </p:spPr>
      </p:pic>
      <p:pic>
        <p:nvPicPr>
          <p:cNvPr id="36" name="Image 25">
            <a:extLst>
              <a:ext uri="{FF2B5EF4-FFF2-40B4-BE49-F238E27FC236}">
                <a16:creationId xmlns:a16="http://schemas.microsoft.com/office/drawing/2014/main" id="{08F934A4-3CF4-4F9D-9ADC-DF52F54CED83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882" y="4208196"/>
            <a:ext cx="231668" cy="146317"/>
          </a:xfrm>
          <a:prstGeom prst="rect">
            <a:avLst/>
          </a:prstGeom>
        </p:spPr>
      </p:pic>
      <p:pic>
        <p:nvPicPr>
          <p:cNvPr id="37" name="Image 26">
            <a:extLst>
              <a:ext uri="{FF2B5EF4-FFF2-40B4-BE49-F238E27FC236}">
                <a16:creationId xmlns:a16="http://schemas.microsoft.com/office/drawing/2014/main" id="{E0E69106-CC9D-4D8C-BE68-8D424F91B2E1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2506" y="4705848"/>
            <a:ext cx="190686" cy="127124"/>
          </a:xfrm>
          <a:prstGeom prst="rect">
            <a:avLst/>
          </a:prstGeom>
        </p:spPr>
      </p:pic>
      <p:pic>
        <p:nvPicPr>
          <p:cNvPr id="38" name="Image 27">
            <a:extLst>
              <a:ext uri="{FF2B5EF4-FFF2-40B4-BE49-F238E27FC236}">
                <a16:creationId xmlns:a16="http://schemas.microsoft.com/office/drawing/2014/main" id="{D073985D-B844-49D0-B532-7FDF6D821D0C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705" y="3244471"/>
            <a:ext cx="254093" cy="127047"/>
          </a:xfrm>
          <a:prstGeom prst="rect">
            <a:avLst/>
          </a:prstGeom>
        </p:spPr>
      </p:pic>
      <p:pic>
        <p:nvPicPr>
          <p:cNvPr id="39" name="Image 28">
            <a:extLst>
              <a:ext uri="{FF2B5EF4-FFF2-40B4-BE49-F238E27FC236}">
                <a16:creationId xmlns:a16="http://schemas.microsoft.com/office/drawing/2014/main" id="{BA31B746-D651-424E-B662-974434A04A0A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6429" y="3699754"/>
            <a:ext cx="251368" cy="190202"/>
          </a:xfrm>
          <a:prstGeom prst="rect">
            <a:avLst/>
          </a:prstGeom>
        </p:spPr>
      </p:pic>
      <p:pic>
        <p:nvPicPr>
          <p:cNvPr id="40" name="Image 29">
            <a:extLst>
              <a:ext uri="{FF2B5EF4-FFF2-40B4-BE49-F238E27FC236}">
                <a16:creationId xmlns:a16="http://schemas.microsoft.com/office/drawing/2014/main" id="{59A8617B-CC23-40B8-824D-899AD08C70E6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705" y="4231631"/>
            <a:ext cx="256054" cy="158510"/>
          </a:xfrm>
          <a:prstGeom prst="rect">
            <a:avLst/>
          </a:prstGeom>
        </p:spPr>
      </p:pic>
      <p:pic>
        <p:nvPicPr>
          <p:cNvPr id="41" name="Image 30">
            <a:extLst>
              <a:ext uri="{FF2B5EF4-FFF2-40B4-BE49-F238E27FC236}">
                <a16:creationId xmlns:a16="http://schemas.microsoft.com/office/drawing/2014/main" id="{8D588475-B277-45AD-8B5C-2B023E7C6996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7648" y="4674721"/>
            <a:ext cx="259974" cy="158584"/>
          </a:xfrm>
          <a:prstGeom prst="rect">
            <a:avLst/>
          </a:prstGeom>
        </p:spPr>
      </p:pic>
      <p:pic>
        <p:nvPicPr>
          <p:cNvPr id="42" name="Image 31">
            <a:extLst>
              <a:ext uri="{FF2B5EF4-FFF2-40B4-BE49-F238E27FC236}">
                <a16:creationId xmlns:a16="http://schemas.microsoft.com/office/drawing/2014/main" id="{F44C99CE-B8D5-4596-BA49-B2F2560E3343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9242" y="3244471"/>
            <a:ext cx="262115" cy="174743"/>
          </a:xfrm>
          <a:prstGeom prst="rect">
            <a:avLst/>
          </a:prstGeom>
        </p:spPr>
      </p:pic>
      <p:pic>
        <p:nvPicPr>
          <p:cNvPr id="43" name="Image 32">
            <a:extLst>
              <a:ext uri="{FF2B5EF4-FFF2-40B4-BE49-F238E27FC236}">
                <a16:creationId xmlns:a16="http://schemas.microsoft.com/office/drawing/2014/main" id="{618E76F2-2F44-4E22-8E28-34AEE15541F9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9241" y="3746467"/>
            <a:ext cx="262151" cy="176799"/>
          </a:xfrm>
          <a:prstGeom prst="rect">
            <a:avLst/>
          </a:prstGeom>
        </p:spPr>
      </p:pic>
      <p:pic>
        <p:nvPicPr>
          <p:cNvPr id="44" name="Image 33">
            <a:extLst>
              <a:ext uri="{FF2B5EF4-FFF2-40B4-BE49-F238E27FC236}">
                <a16:creationId xmlns:a16="http://schemas.microsoft.com/office/drawing/2014/main" id="{883A6404-38E5-4376-BAE6-A5F3F6879565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6276" y="2764973"/>
            <a:ext cx="261346" cy="174231"/>
          </a:xfrm>
          <a:prstGeom prst="rect">
            <a:avLst/>
          </a:prstGeom>
        </p:spPr>
      </p:pic>
      <p:pic>
        <p:nvPicPr>
          <p:cNvPr id="45" name="Image 34">
            <a:extLst>
              <a:ext uri="{FF2B5EF4-FFF2-40B4-BE49-F238E27FC236}">
                <a16:creationId xmlns:a16="http://schemas.microsoft.com/office/drawing/2014/main" id="{AF1BD247-C4F2-429E-9C51-196DDD3AA01F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982808" y="4700029"/>
            <a:ext cx="249958" cy="182896"/>
          </a:xfrm>
          <a:prstGeom prst="rect">
            <a:avLst/>
          </a:prstGeom>
        </p:spPr>
      </p:pic>
      <p:pic>
        <p:nvPicPr>
          <p:cNvPr id="1026" name="Picture 2" descr="Flag of Serbia - World Flags">
            <a:extLst>
              <a:ext uri="{FF2B5EF4-FFF2-40B4-BE49-F238E27FC236}">
                <a16:creationId xmlns:a16="http://schemas.microsoft.com/office/drawing/2014/main" id="{42B1477C-2888-44CD-BFC7-DB328B600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0134" y="5194726"/>
            <a:ext cx="218953" cy="14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C0E6E0B-1A13-487A-B1D5-69B4F588EC8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9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B6D1FF-2DCC-4DEA-93C3-3CFFFAA56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7" y="3022385"/>
            <a:ext cx="6953174" cy="1637750"/>
          </a:xfrm>
        </p:spPr>
        <p:txBody>
          <a:bodyPr/>
          <a:lstStyle/>
          <a:p>
            <a:r>
              <a:rPr lang="en-US" altLang="en-US" dirty="0" err="1"/>
              <a:t>Yutaki-SCombi</a:t>
            </a: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45C30FB-F843-4BC3-A790-D1A34B440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DEC698-0713-48A4-90DA-605644547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>
            <a:extLst>
              <a:ext uri="{FF2B5EF4-FFF2-40B4-BE49-F238E27FC236}">
                <a16:creationId xmlns:a16="http://schemas.microsoft.com/office/drawing/2014/main" id="{039364D9-D912-43B5-B93B-8E84345E1A14}"/>
              </a:ext>
            </a:extLst>
          </p:cNvPr>
          <p:cNvGrpSpPr/>
          <p:nvPr/>
        </p:nvGrpSpPr>
        <p:grpSpPr>
          <a:xfrm>
            <a:off x="3498966" y="1880559"/>
            <a:ext cx="5360798" cy="4084400"/>
            <a:chOff x="2955669" y="1597661"/>
            <a:chExt cx="6309536" cy="4807245"/>
          </a:xfrm>
        </p:grpSpPr>
        <p:pic>
          <p:nvPicPr>
            <p:cNvPr id="13" name="Imagen 12" descr="Imagen que contiene refrigerador, abrir, cocina, computadora&#10;&#10;Descripción generada automáticamente">
              <a:extLst>
                <a:ext uri="{FF2B5EF4-FFF2-40B4-BE49-F238E27FC236}">
                  <a16:creationId xmlns:a16="http://schemas.microsoft.com/office/drawing/2014/main" id="{B0899E92-3A99-48FC-92E3-F1C0DA375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03" t="6267" r="23548" b="5065"/>
            <a:stretch/>
          </p:blipFill>
          <p:spPr>
            <a:xfrm>
              <a:off x="3422213" y="1597661"/>
              <a:ext cx="1702050" cy="4605911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B92F445F-60EB-4038-AACF-444632049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BFC"/>
                </a:clrFrom>
                <a:clrTo>
                  <a:srgbClr val="FBFBFC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44739" y="1659846"/>
              <a:ext cx="1895475" cy="4591050"/>
            </a:xfrm>
            <a:prstGeom prst="rect">
              <a:avLst/>
            </a:prstGeom>
          </p:spPr>
        </p:pic>
        <p:cxnSp>
          <p:nvCxnSpPr>
            <p:cNvPr id="7" name="Connecteur droit avec flèche 3">
              <a:extLst>
                <a:ext uri="{FF2B5EF4-FFF2-40B4-BE49-F238E27FC236}">
                  <a16:creationId xmlns:a16="http://schemas.microsoft.com/office/drawing/2014/main" id="{C2B1B0FB-5E0F-4FBF-A527-4B68A81A2524}"/>
                </a:ext>
              </a:extLst>
            </p:cNvPr>
            <p:cNvCxnSpPr>
              <a:cxnSpLocks/>
            </p:cNvCxnSpPr>
            <p:nvPr/>
          </p:nvCxnSpPr>
          <p:spPr>
            <a:xfrm>
              <a:off x="3317279" y="1819747"/>
              <a:ext cx="0" cy="4202487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11">
              <a:extLst>
                <a:ext uri="{FF2B5EF4-FFF2-40B4-BE49-F238E27FC236}">
                  <a16:creationId xmlns:a16="http://schemas.microsoft.com/office/drawing/2014/main" id="{09758F00-1976-429F-AC0A-B5789A0FB1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90448" y="5955746"/>
              <a:ext cx="790754" cy="384818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2">
              <a:extLst>
                <a:ext uri="{FF2B5EF4-FFF2-40B4-BE49-F238E27FC236}">
                  <a16:creationId xmlns:a16="http://schemas.microsoft.com/office/drawing/2014/main" id="{D1DEFB3A-8534-4854-B4E5-2F753469A04C}"/>
                </a:ext>
              </a:extLst>
            </p:cNvPr>
            <p:cNvSpPr txBox="1"/>
            <p:nvPr/>
          </p:nvSpPr>
          <p:spPr>
            <a:xfrm>
              <a:off x="2955669" y="3548092"/>
              <a:ext cx="400110" cy="66489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C00000"/>
                  </a:solidFill>
                </a:rPr>
                <a:t>1788</a:t>
              </a:r>
            </a:p>
          </p:txBody>
        </p:sp>
        <p:sp>
          <p:nvSpPr>
            <p:cNvPr id="11" name="ZoneTexte 12">
              <a:extLst>
                <a:ext uri="{FF2B5EF4-FFF2-40B4-BE49-F238E27FC236}">
                  <a16:creationId xmlns:a16="http://schemas.microsoft.com/office/drawing/2014/main" id="{4C2D3F72-6E90-4E9E-BC6E-38C56418FE89}"/>
                </a:ext>
              </a:extLst>
            </p:cNvPr>
            <p:cNvSpPr txBox="1"/>
            <p:nvPr/>
          </p:nvSpPr>
          <p:spPr>
            <a:xfrm>
              <a:off x="3991019" y="6011826"/>
              <a:ext cx="534155" cy="30777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C00000"/>
                  </a:solidFill>
                </a:rPr>
                <a:t>595</a:t>
              </a:r>
            </a:p>
          </p:txBody>
        </p:sp>
        <p:cxnSp>
          <p:nvCxnSpPr>
            <p:cNvPr id="12" name="Connecteur droit avec flèche 13">
              <a:extLst>
                <a:ext uri="{FF2B5EF4-FFF2-40B4-BE49-F238E27FC236}">
                  <a16:creationId xmlns:a16="http://schemas.microsoft.com/office/drawing/2014/main" id="{7FEC8D7A-B9A7-40AB-923B-0F801A0536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55778" y="6287108"/>
              <a:ext cx="1404824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ZoneTexte 12">
              <a:extLst>
                <a:ext uri="{FF2B5EF4-FFF2-40B4-BE49-F238E27FC236}">
                  <a16:creationId xmlns:a16="http://schemas.microsoft.com/office/drawing/2014/main" id="{A18B35BC-2133-4A51-A045-39D2CE4511F4}"/>
                </a:ext>
              </a:extLst>
            </p:cNvPr>
            <p:cNvSpPr txBox="1"/>
            <p:nvPr/>
          </p:nvSpPr>
          <p:spPr>
            <a:xfrm>
              <a:off x="8731050" y="6097129"/>
              <a:ext cx="534155" cy="30777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C00000"/>
                  </a:solidFill>
                </a:rPr>
                <a:t>598</a:t>
              </a:r>
            </a:p>
          </p:txBody>
        </p:sp>
      </p:grpSp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3-1 </a:t>
            </a:r>
            <a:r>
              <a:rPr lang="uk-UA" dirty="0"/>
              <a:t>Новий дизайн</a:t>
            </a:r>
            <a:r>
              <a:rPr lang="en-US" dirty="0"/>
              <a:t>: 600 x 600</a:t>
            </a:r>
            <a:br>
              <a:rPr lang="en-US" dirty="0"/>
            </a:b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Новий бак та нова конструкція, що дозволяє розмістити внутрішній блок у стандартних кухонних меблях 600*600</a:t>
            </a:r>
            <a:endParaRPr lang="en-US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B37F140-3A08-41B8-9DFD-4F37EC73B6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09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3-2 </a:t>
            </a:r>
            <a:r>
              <a:rPr lang="uk-UA" altLang="ja-JP" dirty="0"/>
              <a:t>Огляд компонентів</a:t>
            </a:r>
            <a:endParaRPr lang="es-ES" dirty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2E824723-4434-42B6-8F7E-1CEFD70E046C}"/>
              </a:ext>
            </a:extLst>
          </p:cNvPr>
          <p:cNvGrpSpPr/>
          <p:nvPr/>
        </p:nvGrpSpPr>
        <p:grpSpPr>
          <a:xfrm>
            <a:off x="1188223" y="935562"/>
            <a:ext cx="9311178" cy="5479785"/>
            <a:chOff x="1209895" y="1034716"/>
            <a:chExt cx="9341265" cy="5497492"/>
          </a:xfrm>
        </p:grpSpPr>
        <p:pic>
          <p:nvPicPr>
            <p:cNvPr id="46" name="Image 2">
              <a:extLst>
                <a:ext uri="{FF2B5EF4-FFF2-40B4-BE49-F238E27FC236}">
                  <a16:creationId xmlns:a16="http://schemas.microsoft.com/office/drawing/2014/main" id="{887108F9-F2D7-4439-A147-163B58125B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647" t="819" r="1865" b="1334"/>
            <a:stretch/>
          </p:blipFill>
          <p:spPr>
            <a:xfrm>
              <a:off x="5022322" y="1453362"/>
              <a:ext cx="2145222" cy="5078846"/>
            </a:xfrm>
            <a:prstGeom prst="rect">
              <a:avLst/>
            </a:prstGeom>
          </p:spPr>
        </p:pic>
        <p:cxnSp>
          <p:nvCxnSpPr>
            <p:cNvPr id="60" name="Connecteur droit avec flèche 3">
              <a:extLst>
                <a:ext uri="{FF2B5EF4-FFF2-40B4-BE49-F238E27FC236}">
                  <a16:creationId xmlns:a16="http://schemas.microsoft.com/office/drawing/2014/main" id="{C0C25D6F-CE95-487C-B2AA-B51CC3E77B36}"/>
                </a:ext>
              </a:extLst>
            </p:cNvPr>
            <p:cNvCxnSpPr>
              <a:cxnSpLocks/>
              <a:stCxn id="135" idx="3"/>
            </p:cNvCxnSpPr>
            <p:nvPr/>
          </p:nvCxnSpPr>
          <p:spPr>
            <a:xfrm flipV="1">
              <a:off x="4320485" y="2789568"/>
              <a:ext cx="1759874" cy="123601"/>
            </a:xfrm>
            <a:prstGeom prst="straightConnector1">
              <a:avLst/>
            </a:prstGeom>
            <a:ln>
              <a:solidFill>
                <a:srgbClr val="C4163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avec flèche 11">
              <a:extLst>
                <a:ext uri="{FF2B5EF4-FFF2-40B4-BE49-F238E27FC236}">
                  <a16:creationId xmlns:a16="http://schemas.microsoft.com/office/drawing/2014/main" id="{AF142BFC-872E-41F4-8340-1A7A77F587C4}"/>
                </a:ext>
              </a:extLst>
            </p:cNvPr>
            <p:cNvCxnSpPr>
              <a:cxnSpLocks/>
              <a:stCxn id="134" idx="3"/>
            </p:cNvCxnSpPr>
            <p:nvPr/>
          </p:nvCxnSpPr>
          <p:spPr>
            <a:xfrm>
              <a:off x="4376692" y="4149139"/>
              <a:ext cx="2220261" cy="78511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avec flèche 12">
              <a:extLst>
                <a:ext uri="{FF2B5EF4-FFF2-40B4-BE49-F238E27FC236}">
                  <a16:creationId xmlns:a16="http://schemas.microsoft.com/office/drawing/2014/main" id="{924D8E12-3697-4EB1-80F4-E728E74FB259}"/>
                </a:ext>
              </a:extLst>
            </p:cNvPr>
            <p:cNvCxnSpPr>
              <a:cxnSpLocks/>
              <a:endCxn id="123" idx="1"/>
            </p:cNvCxnSpPr>
            <p:nvPr/>
          </p:nvCxnSpPr>
          <p:spPr>
            <a:xfrm>
              <a:off x="6803663" y="2928278"/>
              <a:ext cx="953968" cy="6131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avec flèche 13">
              <a:extLst>
                <a:ext uri="{FF2B5EF4-FFF2-40B4-BE49-F238E27FC236}">
                  <a16:creationId xmlns:a16="http://schemas.microsoft.com/office/drawing/2014/main" id="{0FE11F2D-02F1-4664-98DB-7A658D79942D}"/>
                </a:ext>
              </a:extLst>
            </p:cNvPr>
            <p:cNvCxnSpPr>
              <a:cxnSpLocks/>
              <a:stCxn id="133" idx="3"/>
            </p:cNvCxnSpPr>
            <p:nvPr/>
          </p:nvCxnSpPr>
          <p:spPr>
            <a:xfrm flipV="1">
              <a:off x="4438678" y="5823134"/>
              <a:ext cx="1199094" cy="8352"/>
            </a:xfrm>
            <a:prstGeom prst="straightConnector1">
              <a:avLst/>
            </a:prstGeom>
            <a:ln>
              <a:solidFill>
                <a:srgbClr val="C4163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avec flèche 19">
              <a:extLst>
                <a:ext uri="{FF2B5EF4-FFF2-40B4-BE49-F238E27FC236}">
                  <a16:creationId xmlns:a16="http://schemas.microsoft.com/office/drawing/2014/main" id="{CAD3B1C9-312A-4380-B268-78FC48713911}"/>
                </a:ext>
              </a:extLst>
            </p:cNvPr>
            <p:cNvCxnSpPr>
              <a:cxnSpLocks/>
              <a:endCxn id="118" idx="1"/>
            </p:cNvCxnSpPr>
            <p:nvPr/>
          </p:nvCxnSpPr>
          <p:spPr>
            <a:xfrm flipV="1">
              <a:off x="6596953" y="5672060"/>
              <a:ext cx="1048269" cy="11240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avec flèche 20">
              <a:extLst>
                <a:ext uri="{FF2B5EF4-FFF2-40B4-BE49-F238E27FC236}">
                  <a16:creationId xmlns:a16="http://schemas.microsoft.com/office/drawing/2014/main" id="{4DD4A828-D1B8-4AA9-968A-5AB3631DA426}"/>
                </a:ext>
              </a:extLst>
            </p:cNvPr>
            <p:cNvCxnSpPr>
              <a:cxnSpLocks/>
              <a:endCxn id="121" idx="1"/>
            </p:cNvCxnSpPr>
            <p:nvPr/>
          </p:nvCxnSpPr>
          <p:spPr>
            <a:xfrm flipV="1">
              <a:off x="6840910" y="4272081"/>
              <a:ext cx="953969" cy="65406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avec flèche 21">
              <a:extLst>
                <a:ext uri="{FF2B5EF4-FFF2-40B4-BE49-F238E27FC236}">
                  <a16:creationId xmlns:a16="http://schemas.microsoft.com/office/drawing/2014/main" id="{8658572F-2072-481B-9AC0-AD5F9F5E630F}"/>
                </a:ext>
              </a:extLst>
            </p:cNvPr>
            <p:cNvCxnSpPr>
              <a:cxnSpLocks/>
              <a:endCxn id="119" idx="1"/>
            </p:cNvCxnSpPr>
            <p:nvPr/>
          </p:nvCxnSpPr>
          <p:spPr>
            <a:xfrm flipV="1">
              <a:off x="6478136" y="5325294"/>
              <a:ext cx="1315716" cy="93010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avec flèche 22">
              <a:extLst>
                <a:ext uri="{FF2B5EF4-FFF2-40B4-BE49-F238E27FC236}">
                  <a16:creationId xmlns:a16="http://schemas.microsoft.com/office/drawing/2014/main" id="{589C90A3-F8F4-4BB5-9583-A15135DBA601}"/>
                </a:ext>
              </a:extLst>
            </p:cNvPr>
            <p:cNvCxnSpPr>
              <a:cxnSpLocks/>
              <a:endCxn id="138" idx="1"/>
            </p:cNvCxnSpPr>
            <p:nvPr/>
          </p:nvCxnSpPr>
          <p:spPr>
            <a:xfrm>
              <a:off x="6840911" y="6181928"/>
              <a:ext cx="956033" cy="5921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avec flèche 14">
              <a:extLst>
                <a:ext uri="{FF2B5EF4-FFF2-40B4-BE49-F238E27FC236}">
                  <a16:creationId xmlns:a16="http://schemas.microsoft.com/office/drawing/2014/main" id="{E2220E18-32F6-46F0-A4D3-20447D5BA40E}"/>
                </a:ext>
              </a:extLst>
            </p:cNvPr>
            <p:cNvCxnSpPr>
              <a:cxnSpLocks/>
              <a:endCxn id="124" idx="1"/>
            </p:cNvCxnSpPr>
            <p:nvPr/>
          </p:nvCxnSpPr>
          <p:spPr>
            <a:xfrm flipV="1">
              <a:off x="6835288" y="2454680"/>
              <a:ext cx="959591" cy="137982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avec flèche 28">
              <a:extLst>
                <a:ext uri="{FF2B5EF4-FFF2-40B4-BE49-F238E27FC236}">
                  <a16:creationId xmlns:a16="http://schemas.microsoft.com/office/drawing/2014/main" id="{A12FC8B6-07AA-4AF7-864B-DAA0F155C36D}"/>
                </a:ext>
              </a:extLst>
            </p:cNvPr>
            <p:cNvCxnSpPr>
              <a:cxnSpLocks/>
              <a:endCxn id="122" idx="1"/>
            </p:cNvCxnSpPr>
            <p:nvPr/>
          </p:nvCxnSpPr>
          <p:spPr>
            <a:xfrm>
              <a:off x="6189499" y="3316963"/>
              <a:ext cx="1605380" cy="506545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avec flèche 29">
              <a:extLst>
                <a:ext uri="{FF2B5EF4-FFF2-40B4-BE49-F238E27FC236}">
                  <a16:creationId xmlns:a16="http://schemas.microsoft.com/office/drawing/2014/main" id="{B20997B4-374C-41CD-A85C-1968144C2715}"/>
                </a:ext>
              </a:extLst>
            </p:cNvPr>
            <p:cNvCxnSpPr>
              <a:cxnSpLocks/>
              <a:endCxn id="122" idx="1"/>
            </p:cNvCxnSpPr>
            <p:nvPr/>
          </p:nvCxnSpPr>
          <p:spPr>
            <a:xfrm flipV="1">
              <a:off x="6443666" y="3823508"/>
              <a:ext cx="1351213" cy="683256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avec flèche 33">
              <a:extLst>
                <a:ext uri="{FF2B5EF4-FFF2-40B4-BE49-F238E27FC236}">
                  <a16:creationId xmlns:a16="http://schemas.microsoft.com/office/drawing/2014/main" id="{860740BC-8801-49D4-8D5B-6AB86018AB9A}"/>
                </a:ext>
              </a:extLst>
            </p:cNvPr>
            <p:cNvCxnSpPr>
              <a:cxnSpLocks/>
              <a:endCxn id="125" idx="1"/>
            </p:cNvCxnSpPr>
            <p:nvPr/>
          </p:nvCxnSpPr>
          <p:spPr>
            <a:xfrm>
              <a:off x="6189499" y="1868298"/>
              <a:ext cx="1606665" cy="126548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droit avec flèche 34">
              <a:extLst>
                <a:ext uri="{FF2B5EF4-FFF2-40B4-BE49-F238E27FC236}">
                  <a16:creationId xmlns:a16="http://schemas.microsoft.com/office/drawing/2014/main" id="{DD0A5BCF-D558-4B5C-A64B-DE14DAF01D6D}"/>
                </a:ext>
              </a:extLst>
            </p:cNvPr>
            <p:cNvCxnSpPr>
              <a:cxnSpLocks/>
              <a:stCxn id="136" idx="3"/>
            </p:cNvCxnSpPr>
            <p:nvPr/>
          </p:nvCxnSpPr>
          <p:spPr>
            <a:xfrm flipV="1">
              <a:off x="4435363" y="1901669"/>
              <a:ext cx="1555236" cy="206846"/>
            </a:xfrm>
            <a:prstGeom prst="straightConnector1">
              <a:avLst/>
            </a:prstGeom>
            <a:ln>
              <a:solidFill>
                <a:srgbClr val="C4163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eur droit avec flèche 38">
              <a:extLst>
                <a:ext uri="{FF2B5EF4-FFF2-40B4-BE49-F238E27FC236}">
                  <a16:creationId xmlns:a16="http://schemas.microsoft.com/office/drawing/2014/main" id="{B8BF5FB8-43C9-4515-A7BE-AE8BDDE1F51B}"/>
                </a:ext>
              </a:extLst>
            </p:cNvPr>
            <p:cNvCxnSpPr>
              <a:cxnSpLocks/>
              <a:endCxn id="120" idx="1"/>
            </p:cNvCxnSpPr>
            <p:nvPr/>
          </p:nvCxnSpPr>
          <p:spPr>
            <a:xfrm flipV="1">
              <a:off x="6630879" y="4925205"/>
              <a:ext cx="1173053" cy="1446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avec flèche 42">
              <a:extLst>
                <a:ext uri="{FF2B5EF4-FFF2-40B4-BE49-F238E27FC236}">
                  <a16:creationId xmlns:a16="http://schemas.microsoft.com/office/drawing/2014/main" id="{2D53509C-DB6F-4B12-8CA1-E0769E71A6D4}"/>
                </a:ext>
              </a:extLst>
            </p:cNvPr>
            <p:cNvCxnSpPr>
              <a:cxnSpLocks/>
              <a:stCxn id="128" idx="3"/>
            </p:cNvCxnSpPr>
            <p:nvPr/>
          </p:nvCxnSpPr>
          <p:spPr>
            <a:xfrm>
              <a:off x="4439481" y="1369375"/>
              <a:ext cx="1207344" cy="355752"/>
            </a:xfrm>
            <a:prstGeom prst="straightConnector1">
              <a:avLst/>
            </a:prstGeom>
            <a:ln>
              <a:solidFill>
                <a:srgbClr val="C4163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eur droit avec flèche 45">
              <a:extLst>
                <a:ext uri="{FF2B5EF4-FFF2-40B4-BE49-F238E27FC236}">
                  <a16:creationId xmlns:a16="http://schemas.microsoft.com/office/drawing/2014/main" id="{6E5FFADC-64B7-4605-B7C6-768291EE5D2D}"/>
                </a:ext>
              </a:extLst>
            </p:cNvPr>
            <p:cNvCxnSpPr>
              <a:cxnSpLocks/>
              <a:stCxn id="137" idx="3"/>
            </p:cNvCxnSpPr>
            <p:nvPr/>
          </p:nvCxnSpPr>
          <p:spPr>
            <a:xfrm>
              <a:off x="4432235" y="1699021"/>
              <a:ext cx="943481" cy="9174"/>
            </a:xfrm>
            <a:prstGeom prst="straightConnector1">
              <a:avLst/>
            </a:prstGeom>
            <a:ln>
              <a:solidFill>
                <a:srgbClr val="C4163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cteur droit avec flèche 47">
              <a:extLst>
                <a:ext uri="{FF2B5EF4-FFF2-40B4-BE49-F238E27FC236}">
                  <a16:creationId xmlns:a16="http://schemas.microsoft.com/office/drawing/2014/main" id="{789CA46C-7F69-4F2D-82C3-24B134171348}"/>
                </a:ext>
              </a:extLst>
            </p:cNvPr>
            <p:cNvCxnSpPr>
              <a:cxnSpLocks/>
              <a:endCxn id="117" idx="1"/>
            </p:cNvCxnSpPr>
            <p:nvPr/>
          </p:nvCxnSpPr>
          <p:spPr>
            <a:xfrm flipV="1">
              <a:off x="6060037" y="1619699"/>
              <a:ext cx="1744077" cy="6854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cteur droit avec flèche 51">
              <a:extLst>
                <a:ext uri="{FF2B5EF4-FFF2-40B4-BE49-F238E27FC236}">
                  <a16:creationId xmlns:a16="http://schemas.microsoft.com/office/drawing/2014/main" id="{275D2721-B478-4607-97BA-E3F02FD38B16}"/>
                </a:ext>
              </a:extLst>
            </p:cNvPr>
            <p:cNvCxnSpPr>
              <a:cxnSpLocks/>
              <a:stCxn id="174" idx="2"/>
            </p:cNvCxnSpPr>
            <p:nvPr/>
          </p:nvCxnSpPr>
          <p:spPr>
            <a:xfrm>
              <a:off x="5896317" y="1373270"/>
              <a:ext cx="0" cy="355752"/>
            </a:xfrm>
            <a:prstGeom prst="straightConnector1">
              <a:avLst/>
            </a:prstGeom>
            <a:ln>
              <a:solidFill>
                <a:srgbClr val="C4163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CuadroTexto 116">
              <a:extLst>
                <a:ext uri="{FF2B5EF4-FFF2-40B4-BE49-F238E27FC236}">
                  <a16:creationId xmlns:a16="http://schemas.microsoft.com/office/drawing/2014/main" id="{1AD70CC4-C444-44F2-9F8A-657A1A28CBC9}"/>
                </a:ext>
              </a:extLst>
            </p:cNvPr>
            <p:cNvSpPr txBox="1"/>
            <p:nvPr/>
          </p:nvSpPr>
          <p:spPr>
            <a:xfrm>
              <a:off x="7804114" y="1450422"/>
              <a:ext cx="179671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1600" dirty="0"/>
                <a:t>Труби </a:t>
              </a:r>
              <a:r>
                <a:rPr lang="uk-UA" sz="1600" dirty="0" err="1"/>
                <a:t>холодагенту</a:t>
              </a:r>
              <a:endParaRPr lang="es-ES" sz="1600" dirty="0"/>
            </a:p>
          </p:txBody>
        </p:sp>
        <p:sp>
          <p:nvSpPr>
            <p:cNvPr id="118" name="CuadroTexto 117">
              <a:extLst>
                <a:ext uri="{FF2B5EF4-FFF2-40B4-BE49-F238E27FC236}">
                  <a16:creationId xmlns:a16="http://schemas.microsoft.com/office/drawing/2014/main" id="{8FBE3054-8AE5-4310-B025-F871BD067BA5}"/>
                </a:ext>
              </a:extLst>
            </p:cNvPr>
            <p:cNvSpPr txBox="1"/>
            <p:nvPr/>
          </p:nvSpPr>
          <p:spPr>
            <a:xfrm>
              <a:off x="7645222" y="5502783"/>
              <a:ext cx="15270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600" dirty="0"/>
                <a:t>Насос для води</a:t>
              </a:r>
              <a:endParaRPr lang="en-GB" sz="1600" dirty="0"/>
            </a:p>
          </p:txBody>
        </p:sp>
        <p:sp>
          <p:nvSpPr>
            <p:cNvPr id="119" name="CuadroTexto 118">
              <a:extLst>
                <a:ext uri="{FF2B5EF4-FFF2-40B4-BE49-F238E27FC236}">
                  <a16:creationId xmlns:a16="http://schemas.microsoft.com/office/drawing/2014/main" id="{CA342FA8-4E6C-478C-B7CF-C600CBA10B96}"/>
                </a:ext>
              </a:extLst>
            </p:cNvPr>
            <p:cNvSpPr txBox="1"/>
            <p:nvPr/>
          </p:nvSpPr>
          <p:spPr>
            <a:xfrm>
              <a:off x="7793852" y="5156017"/>
              <a:ext cx="14510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1600" dirty="0"/>
                <a:t>Шаровий кран</a:t>
              </a:r>
              <a:endParaRPr lang="es-ES" sz="1600" dirty="0"/>
            </a:p>
          </p:txBody>
        </p:sp>
        <p:sp>
          <p:nvSpPr>
            <p:cNvPr id="120" name="CuadroTexto 119">
              <a:extLst>
                <a:ext uri="{FF2B5EF4-FFF2-40B4-BE49-F238E27FC236}">
                  <a16:creationId xmlns:a16="http://schemas.microsoft.com/office/drawing/2014/main" id="{084D8F72-D848-419B-B1FE-5285E49D37AA}"/>
                </a:ext>
              </a:extLst>
            </p:cNvPr>
            <p:cNvSpPr txBox="1"/>
            <p:nvPr/>
          </p:nvSpPr>
          <p:spPr>
            <a:xfrm>
              <a:off x="7803932" y="4755928"/>
              <a:ext cx="17781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1600" dirty="0"/>
                <a:t>Датчик тиску води</a:t>
              </a:r>
              <a:endParaRPr lang="en-GB" sz="1600" dirty="0"/>
            </a:p>
          </p:txBody>
        </p:sp>
        <p:sp>
          <p:nvSpPr>
            <p:cNvPr id="121" name="CuadroTexto 120">
              <a:extLst>
                <a:ext uri="{FF2B5EF4-FFF2-40B4-BE49-F238E27FC236}">
                  <a16:creationId xmlns:a16="http://schemas.microsoft.com/office/drawing/2014/main" id="{143208B0-0EF9-466D-94A2-E3567A86E418}"/>
                </a:ext>
              </a:extLst>
            </p:cNvPr>
            <p:cNvSpPr txBox="1"/>
            <p:nvPr/>
          </p:nvSpPr>
          <p:spPr>
            <a:xfrm>
              <a:off x="7794879" y="4102804"/>
              <a:ext cx="22812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Резервний калорифер</a:t>
              </a:r>
              <a:endParaRPr lang="en-GB" sz="1600" dirty="0"/>
            </a:p>
          </p:txBody>
        </p:sp>
        <p:sp>
          <p:nvSpPr>
            <p:cNvPr id="122" name="CuadroTexto 121">
              <a:extLst>
                <a:ext uri="{FF2B5EF4-FFF2-40B4-BE49-F238E27FC236}">
                  <a16:creationId xmlns:a16="http://schemas.microsoft.com/office/drawing/2014/main" id="{A9722245-EC43-4EF2-954D-D2C69373AD4F}"/>
                </a:ext>
              </a:extLst>
            </p:cNvPr>
            <p:cNvSpPr txBox="1"/>
            <p:nvPr/>
          </p:nvSpPr>
          <p:spPr>
            <a:xfrm>
              <a:off x="7794879" y="3654231"/>
              <a:ext cx="13977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/>
                <a:t>2 </a:t>
              </a:r>
              <a:r>
                <a:rPr lang="uk-UA" sz="1600" dirty="0"/>
                <a:t>датчика ГВП</a:t>
              </a:r>
              <a:endParaRPr lang="en-GB" sz="1600" dirty="0"/>
            </a:p>
          </p:txBody>
        </p:sp>
        <p:sp>
          <p:nvSpPr>
            <p:cNvPr id="123" name="CuadroTexto 122">
              <a:extLst>
                <a:ext uri="{FF2B5EF4-FFF2-40B4-BE49-F238E27FC236}">
                  <a16:creationId xmlns:a16="http://schemas.microsoft.com/office/drawing/2014/main" id="{9616823B-3897-4C85-BBB5-B2359812B1E9}"/>
                </a:ext>
              </a:extLst>
            </p:cNvPr>
            <p:cNvSpPr txBox="1"/>
            <p:nvPr/>
          </p:nvSpPr>
          <p:spPr>
            <a:xfrm>
              <a:off x="7757631" y="2765132"/>
              <a:ext cx="16484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Щит керування</a:t>
              </a:r>
              <a:endParaRPr lang="es-ES" sz="1600" dirty="0"/>
            </a:p>
          </p:txBody>
        </p:sp>
        <p:sp>
          <p:nvSpPr>
            <p:cNvPr id="124" name="CuadroTexto 123">
              <a:extLst>
                <a:ext uri="{FF2B5EF4-FFF2-40B4-BE49-F238E27FC236}">
                  <a16:creationId xmlns:a16="http://schemas.microsoft.com/office/drawing/2014/main" id="{6575F1D0-F688-47B7-9D69-C8A5D541CB20}"/>
                </a:ext>
              </a:extLst>
            </p:cNvPr>
            <p:cNvSpPr txBox="1"/>
            <p:nvPr/>
          </p:nvSpPr>
          <p:spPr>
            <a:xfrm>
              <a:off x="7794879" y="2285403"/>
              <a:ext cx="10333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/>
                <a:t>LCD</a:t>
              </a:r>
              <a:r>
                <a:rPr lang="uk-UA" sz="1600" dirty="0"/>
                <a:t>-пульт</a:t>
              </a:r>
              <a:endParaRPr lang="en-GB" sz="1600" dirty="0"/>
            </a:p>
          </p:txBody>
        </p:sp>
        <p:sp>
          <p:nvSpPr>
            <p:cNvPr id="125" name="CuadroTexto 124">
              <a:extLst>
                <a:ext uri="{FF2B5EF4-FFF2-40B4-BE49-F238E27FC236}">
                  <a16:creationId xmlns:a16="http://schemas.microsoft.com/office/drawing/2014/main" id="{06024CDF-1E46-4F34-8FD9-B0B6A07124F5}"/>
                </a:ext>
              </a:extLst>
            </p:cNvPr>
            <p:cNvSpPr txBox="1"/>
            <p:nvPr/>
          </p:nvSpPr>
          <p:spPr>
            <a:xfrm>
              <a:off x="7796164" y="1732390"/>
              <a:ext cx="1470201" cy="5249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1600" dirty="0"/>
                <a:t>Захисний анод</a:t>
              </a:r>
              <a:endParaRPr lang="es-ES" sz="1600" dirty="0"/>
            </a:p>
            <a:p>
              <a:r>
                <a:rPr lang="es-ES" sz="1200" dirty="0"/>
                <a:t>(</a:t>
              </a:r>
              <a:r>
                <a:rPr lang="uk-UA" sz="1200" dirty="0"/>
                <a:t>Опція</a:t>
              </a:r>
              <a:r>
                <a:rPr lang="es-ES" sz="1200" dirty="0"/>
                <a:t>)</a:t>
              </a:r>
            </a:p>
          </p:txBody>
        </p:sp>
        <p:sp>
          <p:nvSpPr>
            <p:cNvPr id="128" name="CuadroTexto 127">
              <a:extLst>
                <a:ext uri="{FF2B5EF4-FFF2-40B4-BE49-F238E27FC236}">
                  <a16:creationId xmlns:a16="http://schemas.microsoft.com/office/drawing/2014/main" id="{7F92EBCE-3E58-4E4A-B286-DC82A127832F}"/>
                </a:ext>
              </a:extLst>
            </p:cNvPr>
            <p:cNvSpPr txBox="1"/>
            <p:nvPr/>
          </p:nvSpPr>
          <p:spPr>
            <a:xfrm>
              <a:off x="1418333" y="1200098"/>
              <a:ext cx="30211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uk-UA" sz="1600" dirty="0"/>
                <a:t>Манометр</a:t>
              </a:r>
              <a:r>
                <a:rPr lang="en-GB" sz="1600" dirty="0"/>
                <a:t> &amp; </a:t>
              </a:r>
              <a:r>
                <a:rPr lang="uk-UA" sz="1600" dirty="0"/>
                <a:t>запобіжний клапан</a:t>
              </a:r>
              <a:endParaRPr lang="en-GB" sz="1600" dirty="0"/>
            </a:p>
          </p:txBody>
        </p:sp>
        <p:sp>
          <p:nvSpPr>
            <p:cNvPr id="133" name="CuadroTexto 132">
              <a:extLst>
                <a:ext uri="{FF2B5EF4-FFF2-40B4-BE49-F238E27FC236}">
                  <a16:creationId xmlns:a16="http://schemas.microsoft.com/office/drawing/2014/main" id="{C008EF7B-FE8E-44E6-A681-A58AD03D03A6}"/>
                </a:ext>
              </a:extLst>
            </p:cNvPr>
            <p:cNvSpPr txBox="1"/>
            <p:nvPr/>
          </p:nvSpPr>
          <p:spPr>
            <a:xfrm>
              <a:off x="2367085" y="5662209"/>
              <a:ext cx="207159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uk-UA" sz="1600" dirty="0"/>
                <a:t>Розширювальний бак</a:t>
              </a:r>
              <a:endParaRPr lang="en-GB" sz="1600" dirty="0"/>
            </a:p>
          </p:txBody>
        </p:sp>
        <p:sp>
          <p:nvSpPr>
            <p:cNvPr id="134" name="CuadroTexto 133">
              <a:extLst>
                <a:ext uri="{FF2B5EF4-FFF2-40B4-BE49-F238E27FC236}">
                  <a16:creationId xmlns:a16="http://schemas.microsoft.com/office/drawing/2014/main" id="{47284FA0-1C80-401F-86BE-255E3C9D404B}"/>
                </a:ext>
              </a:extLst>
            </p:cNvPr>
            <p:cNvSpPr txBox="1"/>
            <p:nvPr/>
          </p:nvSpPr>
          <p:spPr>
            <a:xfrm>
              <a:off x="2593384" y="3979862"/>
              <a:ext cx="17833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3-ходовий кран</a:t>
              </a:r>
              <a:endParaRPr lang="en-GB" sz="1600" dirty="0"/>
            </a:p>
          </p:txBody>
        </p:sp>
        <p:sp>
          <p:nvSpPr>
            <p:cNvPr id="135" name="CuadroTexto 134">
              <a:extLst>
                <a:ext uri="{FF2B5EF4-FFF2-40B4-BE49-F238E27FC236}">
                  <a16:creationId xmlns:a16="http://schemas.microsoft.com/office/drawing/2014/main" id="{3499EB2F-8453-4956-AAFA-3A1BE5C2736A}"/>
                </a:ext>
              </a:extLst>
            </p:cNvPr>
            <p:cNvSpPr txBox="1"/>
            <p:nvPr/>
          </p:nvSpPr>
          <p:spPr>
            <a:xfrm>
              <a:off x="1626465" y="2528448"/>
              <a:ext cx="26940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Місце під 2 змішувальний вузол</a:t>
              </a:r>
              <a:endParaRPr lang="es-ES" sz="1600" dirty="0"/>
            </a:p>
            <a:p>
              <a:pPr algn="r"/>
              <a:r>
                <a:rPr lang="es-ES" sz="1200" dirty="0"/>
                <a:t>(</a:t>
              </a:r>
              <a:r>
                <a:rPr lang="uk-UA" sz="1200" dirty="0"/>
                <a:t>опція</a:t>
              </a:r>
              <a:r>
                <a:rPr lang="es-ES" sz="1200" dirty="0"/>
                <a:t>)</a:t>
              </a:r>
            </a:p>
          </p:txBody>
        </p:sp>
        <p:sp>
          <p:nvSpPr>
            <p:cNvPr id="136" name="CuadroTexto 135">
              <a:extLst>
                <a:ext uri="{FF2B5EF4-FFF2-40B4-BE49-F238E27FC236}">
                  <a16:creationId xmlns:a16="http://schemas.microsoft.com/office/drawing/2014/main" id="{5DA90B9D-3746-4835-9105-CE53FE1FD2D6}"/>
                </a:ext>
              </a:extLst>
            </p:cNvPr>
            <p:cNvSpPr txBox="1"/>
            <p:nvPr/>
          </p:nvSpPr>
          <p:spPr>
            <a:xfrm>
              <a:off x="2593384" y="1939238"/>
              <a:ext cx="18419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600" dirty="0"/>
                <a:t>PT </a:t>
              </a:r>
              <a:r>
                <a:rPr lang="uk-UA" sz="1600" dirty="0"/>
                <a:t>клапан</a:t>
              </a:r>
              <a:r>
                <a:rPr lang="en-GB" sz="1200" dirty="0"/>
                <a:t> (UK version)</a:t>
              </a:r>
            </a:p>
          </p:txBody>
        </p:sp>
        <p:sp>
          <p:nvSpPr>
            <p:cNvPr id="137" name="CuadroTexto 136">
              <a:extLst>
                <a:ext uri="{FF2B5EF4-FFF2-40B4-BE49-F238E27FC236}">
                  <a16:creationId xmlns:a16="http://schemas.microsoft.com/office/drawing/2014/main" id="{481791B4-3802-4560-884A-F3B03D695764}"/>
                </a:ext>
              </a:extLst>
            </p:cNvPr>
            <p:cNvSpPr txBox="1"/>
            <p:nvPr/>
          </p:nvSpPr>
          <p:spPr>
            <a:xfrm>
              <a:off x="2498884" y="1529744"/>
              <a:ext cx="19333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uk-UA" sz="1600" dirty="0"/>
                <a:t>Труби для опалення</a:t>
              </a:r>
              <a:endParaRPr lang="en-GB" sz="1600" dirty="0"/>
            </a:p>
          </p:txBody>
        </p:sp>
        <p:sp>
          <p:nvSpPr>
            <p:cNvPr id="138" name="CuadroTexto 137">
              <a:extLst>
                <a:ext uri="{FF2B5EF4-FFF2-40B4-BE49-F238E27FC236}">
                  <a16:creationId xmlns:a16="http://schemas.microsoft.com/office/drawing/2014/main" id="{29371D5A-7339-4DCC-A89E-47EB05EC9B51}"/>
                </a:ext>
              </a:extLst>
            </p:cNvPr>
            <p:cNvSpPr txBox="1"/>
            <p:nvPr/>
          </p:nvSpPr>
          <p:spPr>
            <a:xfrm>
              <a:off x="7796944" y="6018572"/>
              <a:ext cx="27542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1600" dirty="0"/>
                <a:t>Дренажний піддон </a:t>
              </a:r>
              <a:r>
                <a:rPr lang="en-GB" sz="1200" dirty="0"/>
                <a:t>(</a:t>
              </a:r>
              <a:r>
                <a:rPr lang="uk-UA" sz="1200" dirty="0"/>
                <a:t>у комплекті</a:t>
              </a:r>
              <a:r>
                <a:rPr lang="en-GB" sz="1200" dirty="0"/>
                <a:t>)</a:t>
              </a:r>
            </a:p>
          </p:txBody>
        </p:sp>
        <p:sp>
          <p:nvSpPr>
            <p:cNvPr id="174" name="CuadroTexto 173">
              <a:extLst>
                <a:ext uri="{FF2B5EF4-FFF2-40B4-BE49-F238E27FC236}">
                  <a16:creationId xmlns:a16="http://schemas.microsoft.com/office/drawing/2014/main" id="{E4E2EBCE-F162-4E49-B165-EFAA0AB94EF7}"/>
                </a:ext>
              </a:extLst>
            </p:cNvPr>
            <p:cNvSpPr txBox="1"/>
            <p:nvPr/>
          </p:nvSpPr>
          <p:spPr>
            <a:xfrm>
              <a:off x="5364857" y="1034716"/>
              <a:ext cx="10629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600" dirty="0"/>
                <a:t>Труби ГВП</a:t>
              </a:r>
              <a:endParaRPr lang="en-GB" sz="1600" dirty="0"/>
            </a:p>
          </p:txBody>
        </p:sp>
        <p:cxnSp>
          <p:nvCxnSpPr>
            <p:cNvPr id="179" name="Connecteur droit avec flèche 12">
              <a:extLst>
                <a:ext uri="{FF2B5EF4-FFF2-40B4-BE49-F238E27FC236}">
                  <a16:creationId xmlns:a16="http://schemas.microsoft.com/office/drawing/2014/main" id="{AAD4BA89-7657-4206-8FAF-96EB6B66F51D}"/>
                </a:ext>
              </a:extLst>
            </p:cNvPr>
            <p:cNvCxnSpPr>
              <a:cxnSpLocks/>
              <a:endCxn id="180" idx="3"/>
            </p:cNvCxnSpPr>
            <p:nvPr/>
          </p:nvCxnSpPr>
          <p:spPr>
            <a:xfrm flipH="1">
              <a:off x="4436485" y="3706565"/>
              <a:ext cx="2398804" cy="52840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CuadroTexto 179">
              <a:extLst>
                <a:ext uri="{FF2B5EF4-FFF2-40B4-BE49-F238E27FC236}">
                  <a16:creationId xmlns:a16="http://schemas.microsoft.com/office/drawing/2014/main" id="{4C6007BA-C3EF-411D-ADDF-7387DDD4B480}"/>
                </a:ext>
              </a:extLst>
            </p:cNvPr>
            <p:cNvSpPr txBox="1"/>
            <p:nvPr/>
          </p:nvSpPr>
          <p:spPr>
            <a:xfrm>
              <a:off x="1500326" y="3590128"/>
              <a:ext cx="29361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uk-UA" sz="1600" dirty="0"/>
                <a:t>Продувний клапан калорифера</a:t>
              </a:r>
              <a:endParaRPr lang="es-ES" sz="1600" dirty="0"/>
            </a:p>
          </p:txBody>
        </p:sp>
        <p:cxnSp>
          <p:nvCxnSpPr>
            <p:cNvPr id="186" name="Connecteur droit avec flèche 11">
              <a:extLst>
                <a:ext uri="{FF2B5EF4-FFF2-40B4-BE49-F238E27FC236}">
                  <a16:creationId xmlns:a16="http://schemas.microsoft.com/office/drawing/2014/main" id="{E8A83FA9-7ED7-4E9A-9819-A693513CF416}"/>
                </a:ext>
              </a:extLst>
            </p:cNvPr>
            <p:cNvCxnSpPr>
              <a:cxnSpLocks/>
              <a:stCxn id="187" idx="3"/>
            </p:cNvCxnSpPr>
            <p:nvPr/>
          </p:nvCxnSpPr>
          <p:spPr>
            <a:xfrm>
              <a:off x="4438678" y="4599096"/>
              <a:ext cx="2001199" cy="69995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CuadroTexto 186">
              <a:extLst>
                <a:ext uri="{FF2B5EF4-FFF2-40B4-BE49-F238E27FC236}">
                  <a16:creationId xmlns:a16="http://schemas.microsoft.com/office/drawing/2014/main" id="{020B822C-9431-4040-90E2-A5FA924D4304}"/>
                </a:ext>
              </a:extLst>
            </p:cNvPr>
            <p:cNvSpPr txBox="1"/>
            <p:nvPr/>
          </p:nvSpPr>
          <p:spPr>
            <a:xfrm>
              <a:off x="1418333" y="4337486"/>
              <a:ext cx="30203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Продувний клапан </a:t>
              </a:r>
              <a:r>
                <a:rPr lang="es-ES" sz="1200" dirty="0"/>
                <a:t>(</a:t>
              </a:r>
              <a:r>
                <a:rPr lang="uk-UA" sz="1200" dirty="0"/>
                <a:t>повернення води</a:t>
              </a:r>
              <a:r>
                <a:rPr lang="es-ES" sz="1200" dirty="0"/>
                <a:t>)</a:t>
              </a:r>
              <a:endParaRPr lang="es-ES" sz="1600" dirty="0"/>
            </a:p>
          </p:txBody>
        </p:sp>
        <p:cxnSp>
          <p:nvCxnSpPr>
            <p:cNvPr id="195" name="Connecteur droit avec flèche 13">
              <a:extLst>
                <a:ext uri="{FF2B5EF4-FFF2-40B4-BE49-F238E27FC236}">
                  <a16:creationId xmlns:a16="http://schemas.microsoft.com/office/drawing/2014/main" id="{C0BC2AA7-FC62-4F6D-9866-25243FA3E099}"/>
                </a:ext>
              </a:extLst>
            </p:cNvPr>
            <p:cNvCxnSpPr>
              <a:cxnSpLocks/>
              <a:stCxn id="196" idx="3"/>
            </p:cNvCxnSpPr>
            <p:nvPr/>
          </p:nvCxnSpPr>
          <p:spPr>
            <a:xfrm flipV="1">
              <a:off x="4438678" y="4778448"/>
              <a:ext cx="1759874" cy="423940"/>
            </a:xfrm>
            <a:prstGeom prst="straightConnector1">
              <a:avLst/>
            </a:prstGeom>
            <a:ln>
              <a:solidFill>
                <a:srgbClr val="C4163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CuadroTexto 195">
              <a:extLst>
                <a:ext uri="{FF2B5EF4-FFF2-40B4-BE49-F238E27FC236}">
                  <a16:creationId xmlns:a16="http://schemas.microsoft.com/office/drawing/2014/main" id="{35B31936-CDA5-4A7C-BFDD-007B643C9AE7}"/>
                </a:ext>
              </a:extLst>
            </p:cNvPr>
            <p:cNvSpPr txBox="1"/>
            <p:nvPr/>
          </p:nvSpPr>
          <p:spPr>
            <a:xfrm>
              <a:off x="2509561" y="5033111"/>
              <a:ext cx="19291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Підігрівач ГВП</a:t>
              </a:r>
              <a:endParaRPr lang="en-GB" sz="1600" dirty="0"/>
            </a:p>
          </p:txBody>
        </p:sp>
        <p:cxnSp>
          <p:nvCxnSpPr>
            <p:cNvPr id="68" name="Connecteur droit avec flèche 11">
              <a:extLst>
                <a:ext uri="{FF2B5EF4-FFF2-40B4-BE49-F238E27FC236}">
                  <a16:creationId xmlns:a16="http://schemas.microsoft.com/office/drawing/2014/main" id="{DD21DE97-A47E-40A7-A849-07A2FC1BCDED}"/>
                </a:ext>
              </a:extLst>
            </p:cNvPr>
            <p:cNvCxnSpPr>
              <a:cxnSpLocks/>
              <a:stCxn id="70" idx="3"/>
            </p:cNvCxnSpPr>
            <p:nvPr/>
          </p:nvCxnSpPr>
          <p:spPr>
            <a:xfrm>
              <a:off x="4385752" y="3403474"/>
              <a:ext cx="2003391" cy="3339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CuadroTexto 69">
              <a:extLst>
                <a:ext uri="{FF2B5EF4-FFF2-40B4-BE49-F238E27FC236}">
                  <a16:creationId xmlns:a16="http://schemas.microsoft.com/office/drawing/2014/main" id="{82A8430A-562F-426A-8C76-E8CD9E8D1CE8}"/>
                </a:ext>
              </a:extLst>
            </p:cNvPr>
            <p:cNvSpPr txBox="1"/>
            <p:nvPr/>
          </p:nvSpPr>
          <p:spPr>
            <a:xfrm>
              <a:off x="1209895" y="3088546"/>
              <a:ext cx="31758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Аварійний вимикач підігрівача ГВП</a:t>
              </a:r>
              <a:endParaRPr lang="en-GB" sz="1600" dirty="0"/>
            </a:p>
          </p:txBody>
        </p:sp>
      </p:grp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272F3FA-E366-432D-BE84-FF0F52DAC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9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78BE9DF9-BD6C-468A-BE7F-B80D9C4C9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6" y="3022385"/>
            <a:ext cx="6944381" cy="1637750"/>
          </a:xfrm>
        </p:spPr>
        <p:txBody>
          <a:bodyPr/>
          <a:lstStyle/>
          <a:p>
            <a:r>
              <a:rPr lang="en-US" altLang="en-US" dirty="0"/>
              <a:t>New </a:t>
            </a:r>
            <a:r>
              <a:rPr lang="en-US" altLang="en-US" dirty="0" err="1"/>
              <a:t>Yutaki</a:t>
            </a:r>
            <a:r>
              <a:rPr lang="en-US" altLang="en-US" dirty="0"/>
              <a:t>-S/</a:t>
            </a:r>
            <a:r>
              <a:rPr lang="en-US" altLang="en-US" dirty="0" err="1"/>
              <a:t>SCombi</a:t>
            </a:r>
            <a:br>
              <a:rPr lang="en-US" altLang="en-US" dirty="0"/>
            </a:br>
            <a:r>
              <a:rPr lang="en-US" altLang="en-US" dirty="0"/>
              <a:t>Line-up 2022</a:t>
            </a: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45C30FB-F843-4BC3-A790-D1A34B440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01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B5E37DE-5BCD-4449-ABB7-3CD58563C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9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3-3 </a:t>
            </a:r>
            <a:r>
              <a:rPr lang="uk-UA" dirty="0"/>
              <a:t>Композитні з’єднувальні труби з хомутами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Простіше обслуговування</a:t>
            </a:r>
            <a:endParaRPr lang="en-US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Труби та компоненти можна швидко від’єднати</a:t>
            </a:r>
            <a:endParaRPr lang="en-US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ea typeface="ＭＳ Ｐゴシック" pitchFamily="50" charset="-128"/>
              </a:rPr>
              <a:t>Для </a:t>
            </a:r>
            <a:r>
              <a:rPr lang="uk-UA" dirty="0">
                <a:ea typeface="ＭＳ Ｐゴシック" pitchFamily="50" charset="-128"/>
              </a:rPr>
              <a:t>від’єднання не потрібні додаткові інструменти</a:t>
            </a:r>
            <a:endParaRPr lang="en-US" dirty="0">
              <a:ea typeface="ＭＳ Ｐゴシック" pitchFamily="50" charset="-128"/>
            </a:endParaRP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3AE1E284-972D-4328-88DF-5234CEB69E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BFC"/>
              </a:clrFrom>
              <a:clrTo>
                <a:srgbClr val="FB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5372" y="2263365"/>
            <a:ext cx="1571969" cy="4032659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0BF48700-5B24-4354-8AD2-E76C6D3DD0D3}"/>
              </a:ext>
            </a:extLst>
          </p:cNvPr>
          <p:cNvGrpSpPr/>
          <p:nvPr/>
        </p:nvGrpSpPr>
        <p:grpSpPr>
          <a:xfrm>
            <a:off x="4586608" y="3279085"/>
            <a:ext cx="1673694" cy="2366458"/>
            <a:chOff x="4534587" y="3164231"/>
            <a:chExt cx="1673694" cy="2366458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A56AC0D-918F-45D1-BBCC-3A4CCEF42A6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534587" y="3164231"/>
              <a:ext cx="1673694" cy="849696"/>
              <a:chOff x="3981999" y="2731402"/>
              <a:chExt cx="1348816" cy="684763"/>
            </a:xfrm>
          </p:grpSpPr>
          <p:pic>
            <p:nvPicPr>
              <p:cNvPr id="7" name="Picture 2" descr="image005">
                <a:extLst>
                  <a:ext uri="{FF2B5EF4-FFF2-40B4-BE49-F238E27FC236}">
                    <a16:creationId xmlns:a16="http://schemas.microsoft.com/office/drawing/2014/main" id="{37D3478B-2E42-4EDB-9CF7-DD5E365F00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5065" y="2731402"/>
                <a:ext cx="528023" cy="649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3" descr="image006">
                <a:extLst>
                  <a:ext uri="{FF2B5EF4-FFF2-40B4-BE49-F238E27FC236}">
                    <a16:creationId xmlns:a16="http://schemas.microsoft.com/office/drawing/2014/main" id="{30D7D54B-C1F1-411A-AD76-8BA43070E0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37322" y="2882068"/>
                <a:ext cx="393493" cy="534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Imagen 4" descr="image008">
                <a:extLst>
                  <a:ext uri="{FF2B5EF4-FFF2-40B4-BE49-F238E27FC236}">
                    <a16:creationId xmlns:a16="http://schemas.microsoft.com/office/drawing/2014/main" id="{FAB128E8-793E-4483-A121-78ED4980382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1999" y="3032614"/>
                <a:ext cx="485835" cy="350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5" name="Imagen 14" descr="image008">
              <a:extLst>
                <a:ext uri="{FF2B5EF4-FFF2-40B4-BE49-F238E27FC236}">
                  <a16:creationId xmlns:a16="http://schemas.microsoft.com/office/drawing/2014/main" id="{1D09C848-3DAB-429B-901C-E07718CEA8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AFAFC"/>
                </a:clrFrom>
                <a:clrTo>
                  <a:srgbClr val="FAFA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746457" y="4387689"/>
              <a:ext cx="1281394" cy="114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C1CA54D4-A56F-4B14-A816-56ED5154AC11}"/>
              </a:ext>
            </a:extLst>
          </p:cNvPr>
          <p:cNvGrpSpPr/>
          <p:nvPr/>
        </p:nvGrpSpPr>
        <p:grpSpPr>
          <a:xfrm>
            <a:off x="7874797" y="1330736"/>
            <a:ext cx="3262200" cy="5151545"/>
            <a:chOff x="7874797" y="1330736"/>
            <a:chExt cx="3262200" cy="5151545"/>
          </a:xfrm>
        </p:grpSpPr>
        <p:pic>
          <p:nvPicPr>
            <p:cNvPr id="10" name="Imagen 9" descr="Imagen que contiene refrigerador, abrir, cocina, computadora&#10;&#10;Descripción generada automáticamente">
              <a:extLst>
                <a:ext uri="{FF2B5EF4-FFF2-40B4-BE49-F238E27FC236}">
                  <a16:creationId xmlns:a16="http://schemas.microsoft.com/office/drawing/2014/main" id="{00C66BB9-6416-464B-B100-73FDE5B150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33316" y="1330736"/>
              <a:ext cx="1903681" cy="5151545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0313CE92-BA30-48EB-930D-A45BF54A4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5979" y="4902451"/>
              <a:ext cx="371947" cy="99186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1D5B61FE-8737-4F11-96BD-473AB2DDB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4797" y="2828957"/>
              <a:ext cx="766437" cy="450128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983F36BA-30E8-4232-B973-1B4DC0A8F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84405" y="3820426"/>
              <a:ext cx="276649" cy="495930"/>
            </a:xfrm>
            <a:prstGeom prst="rect">
              <a:avLst/>
            </a:prstGeom>
          </p:spPr>
        </p:pic>
        <p:cxnSp>
          <p:nvCxnSpPr>
            <p:cNvPr id="18" name="Connecteur droit avec flèche 34">
              <a:extLst>
                <a:ext uri="{FF2B5EF4-FFF2-40B4-BE49-F238E27FC236}">
                  <a16:creationId xmlns:a16="http://schemas.microsoft.com/office/drawing/2014/main" id="{39A0F548-56AE-40F0-ADE6-4A650B8DA8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64295" y="4735597"/>
              <a:ext cx="1539784" cy="491837"/>
            </a:xfrm>
            <a:prstGeom prst="straightConnector1">
              <a:avLst/>
            </a:prstGeom>
            <a:ln w="15875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avec flèche 34">
              <a:extLst>
                <a:ext uri="{FF2B5EF4-FFF2-40B4-BE49-F238E27FC236}">
                  <a16:creationId xmlns:a16="http://schemas.microsoft.com/office/drawing/2014/main" id="{1A201963-B01F-459C-901B-6A04DEC7335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4296" y="4084793"/>
              <a:ext cx="1820441" cy="194901"/>
            </a:xfrm>
            <a:prstGeom prst="straightConnector1">
              <a:avLst/>
            </a:prstGeom>
            <a:ln w="15875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avec flèche 34">
              <a:extLst>
                <a:ext uri="{FF2B5EF4-FFF2-40B4-BE49-F238E27FC236}">
                  <a16:creationId xmlns:a16="http://schemas.microsoft.com/office/drawing/2014/main" id="{4CD8D40A-82B7-41E9-B98D-D00460DA40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641235" y="3279085"/>
              <a:ext cx="1543921" cy="334370"/>
            </a:xfrm>
            <a:prstGeom prst="straightConnector1">
              <a:avLst/>
            </a:prstGeom>
            <a:ln w="15875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66D14AA-3308-49E5-AD4D-73876DAEBA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4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3-4 </a:t>
            </a:r>
            <a:r>
              <a:rPr lang="uk-UA" dirty="0" err="1"/>
              <a:t>Погружні</a:t>
            </a:r>
            <a:r>
              <a:rPr lang="uk-UA" dirty="0"/>
              <a:t> датчики температури води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Краща точність показників температури</a:t>
            </a:r>
            <a:endParaRPr lang="en-US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Швидша реакція на зміни температури</a:t>
            </a:r>
            <a:endParaRPr lang="en-US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ea typeface="ＭＳ Ｐゴシック" pitchFamily="50" charset="-128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05542F43-658B-45F2-9769-23E3C90BFC4D}"/>
              </a:ext>
            </a:extLst>
          </p:cNvPr>
          <p:cNvGrpSpPr/>
          <p:nvPr/>
        </p:nvGrpSpPr>
        <p:grpSpPr>
          <a:xfrm>
            <a:off x="1409537" y="1506746"/>
            <a:ext cx="8965729" cy="4688854"/>
            <a:chOff x="1409537" y="1506746"/>
            <a:chExt cx="8965729" cy="4688854"/>
          </a:xfrm>
        </p:grpSpPr>
        <p:pic>
          <p:nvPicPr>
            <p:cNvPr id="9" name="Imagen 8" descr="Imagen que contiene refrigerador, computadora&#10;&#10;Descripción generada automáticamente">
              <a:extLst>
                <a:ext uri="{FF2B5EF4-FFF2-40B4-BE49-F238E27FC236}">
                  <a16:creationId xmlns:a16="http://schemas.microsoft.com/office/drawing/2014/main" id="{3E9E7ADC-C4AA-4FA8-AD05-6585BA02E7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9537" y="2231280"/>
              <a:ext cx="3010888" cy="3964320"/>
            </a:xfrm>
            <a:prstGeom prst="rect">
              <a:avLst/>
            </a:prstGeom>
          </p:spPr>
        </p:pic>
        <p:pic>
          <p:nvPicPr>
            <p:cNvPr id="5" name="Imagen 5">
              <a:extLst>
                <a:ext uri="{FF2B5EF4-FFF2-40B4-BE49-F238E27FC236}">
                  <a16:creationId xmlns:a16="http://schemas.microsoft.com/office/drawing/2014/main" id="{C3A2388B-37B1-4360-A461-00D716108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BFC"/>
                </a:clrFrom>
                <a:clrTo>
                  <a:srgbClr val="FBFBFC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616695" y="1506746"/>
              <a:ext cx="1758571" cy="4511360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5AD58A0-081B-4AFC-8F3E-182E0ACF8E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6260331" y="3389550"/>
              <a:ext cx="965427" cy="1884042"/>
            </a:xfrm>
            <a:prstGeom prst="rect">
              <a:avLst/>
            </a:prstGeom>
          </p:spPr>
        </p:pic>
        <p:cxnSp>
          <p:nvCxnSpPr>
            <p:cNvPr id="13" name="Connecteur droit avec flèche 34">
              <a:extLst>
                <a:ext uri="{FF2B5EF4-FFF2-40B4-BE49-F238E27FC236}">
                  <a16:creationId xmlns:a16="http://schemas.microsoft.com/office/drawing/2014/main" id="{6DFAC5D1-61D3-4351-A214-62CFAFCAA310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2706986" y="3603279"/>
              <a:ext cx="3094038" cy="728292"/>
            </a:xfrm>
            <a:prstGeom prst="straightConnector1">
              <a:avLst/>
            </a:prstGeom>
            <a:ln w="15875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cteur droit avec flèche 34">
              <a:extLst>
                <a:ext uri="{FF2B5EF4-FFF2-40B4-BE49-F238E27FC236}">
                  <a16:creationId xmlns:a16="http://schemas.microsoft.com/office/drawing/2014/main" id="{32EE2515-5AF1-490D-875F-E81CC64D5384}"/>
                </a:ext>
              </a:extLst>
            </p:cNvPr>
            <p:cNvCxnSpPr>
              <a:cxnSpLocks/>
              <a:endCxn id="7" idx="2"/>
            </p:cNvCxnSpPr>
            <p:nvPr/>
          </p:nvCxnSpPr>
          <p:spPr>
            <a:xfrm flipH="1" flipV="1">
              <a:off x="7685066" y="4331571"/>
              <a:ext cx="1486094" cy="1118615"/>
            </a:xfrm>
            <a:prstGeom prst="straightConnector1">
              <a:avLst/>
            </a:prstGeom>
            <a:ln w="15875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34">
              <a:extLst>
                <a:ext uri="{FF2B5EF4-FFF2-40B4-BE49-F238E27FC236}">
                  <a16:creationId xmlns:a16="http://schemas.microsoft.com/office/drawing/2014/main" id="{D0E76117-12F5-476B-B699-D54D5DF38165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3195873" y="2436993"/>
              <a:ext cx="2605151" cy="1894578"/>
            </a:xfrm>
            <a:prstGeom prst="straightConnector1">
              <a:avLst/>
            </a:prstGeom>
            <a:ln w="15875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0A0091C-ADE7-483E-8213-5069B94D74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3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3-5 </a:t>
            </a:r>
            <a:r>
              <a:rPr lang="uk-UA" dirty="0"/>
              <a:t>Новинка – вбудовано дренажний піддон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ea typeface="ＭＳ Ｐゴシック" pitchFamily="50" charset="-128"/>
              </a:rPr>
              <a:t>Посилена</a:t>
            </a:r>
            <a:r>
              <a:rPr lang="ru-RU" dirty="0">
                <a:ea typeface="ＭＳ Ｐゴシック" pitchFamily="50" charset="-128"/>
              </a:rPr>
              <a:t> основа блоку </a:t>
            </a:r>
            <a:r>
              <a:rPr lang="ru-RU" dirty="0" err="1">
                <a:ea typeface="ＭＳ Ｐゴシック" pitchFamily="50" charset="-128"/>
              </a:rPr>
              <a:t>зі</a:t>
            </a:r>
            <a:r>
              <a:rPr lang="ru-RU" dirty="0">
                <a:ea typeface="ＭＳ Ｐゴシック" pitchFamily="50" charset="-128"/>
              </a:rPr>
              <a:t> </a:t>
            </a:r>
            <a:r>
              <a:rPr lang="ru-RU" dirty="0" err="1">
                <a:ea typeface="ＭＳ Ｐゴシック" pitchFamily="50" charset="-128"/>
              </a:rPr>
              <a:t>спеціальним</a:t>
            </a:r>
            <a:r>
              <a:rPr lang="ru-RU" dirty="0">
                <a:ea typeface="ＭＳ Ｐゴシック" pitchFamily="50" charset="-128"/>
              </a:rPr>
              <a:t> </a:t>
            </a:r>
            <a:r>
              <a:rPr lang="ru-RU" dirty="0" err="1">
                <a:ea typeface="ＭＳ Ｐゴシック" pitchFamily="50" charset="-128"/>
              </a:rPr>
              <a:t>дренажним</a:t>
            </a:r>
            <a:r>
              <a:rPr lang="ru-RU" dirty="0">
                <a:ea typeface="ＭＳ Ｐゴシック" pitchFamily="50" charset="-128"/>
              </a:rPr>
              <a:t> </a:t>
            </a:r>
            <a:r>
              <a:rPr lang="ru-RU" dirty="0" err="1">
                <a:ea typeface="ＭＳ Ｐゴシック" pitchFamily="50" charset="-128"/>
              </a:rPr>
              <a:t>отвором</a:t>
            </a:r>
            <a:r>
              <a:rPr lang="ru-RU" dirty="0">
                <a:ea typeface="ＭＳ Ｐゴシック" pitchFamily="50" charset="-128"/>
              </a:rPr>
              <a:t> для </a:t>
            </a:r>
            <a:r>
              <a:rPr lang="ru-RU" dirty="0" err="1">
                <a:ea typeface="ＭＳ Ｐゴシック" pitchFamily="50" charset="-128"/>
              </a:rPr>
              <a:t>встановлення</a:t>
            </a:r>
            <a:r>
              <a:rPr lang="ru-RU" dirty="0">
                <a:ea typeface="ＭＳ Ｐゴシック" pitchFamily="50" charset="-128"/>
              </a:rPr>
              <a:t> комплекту </a:t>
            </a:r>
            <a:r>
              <a:rPr lang="ru-RU" dirty="0" err="1">
                <a:ea typeface="ＭＳ Ｐゴシック" pitchFamily="50" charset="-128"/>
              </a:rPr>
              <a:t>охолодження</a:t>
            </a:r>
            <a:endParaRPr lang="ru-RU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ea typeface="ＭＳ Ｐゴシック" pitchFamily="50" charset="-128"/>
              </a:rPr>
              <a:t>Дренажний піддон вбудовано з заводу у стандартній комплектації</a:t>
            </a:r>
            <a:endParaRPr lang="en-US" dirty="0">
              <a:ea typeface="ＭＳ Ｐゴシック" pitchFamily="50" charset="-128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ea typeface="ＭＳ Ｐゴシック" pitchFamily="50" charset="-128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1636492D-8A38-4505-981F-8FD3FE928B16}"/>
              </a:ext>
            </a:extLst>
          </p:cNvPr>
          <p:cNvGrpSpPr/>
          <p:nvPr/>
        </p:nvGrpSpPr>
        <p:grpSpPr>
          <a:xfrm>
            <a:off x="1322359" y="2436993"/>
            <a:ext cx="9466346" cy="3578899"/>
            <a:chOff x="1322359" y="2436993"/>
            <a:chExt cx="9466346" cy="3578899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15B53D2C-5C11-4720-A72A-8EE4AAD2C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7805" y="2442246"/>
              <a:ext cx="3390900" cy="3295650"/>
            </a:xfrm>
            <a:prstGeom prst="rect">
              <a:avLst/>
            </a:prstGeom>
          </p:spPr>
        </p:pic>
        <p:pic>
          <p:nvPicPr>
            <p:cNvPr id="9" name="Imagen 8" descr="Imagen que contiene refrigerador, abrir, cocina, computadora&#10;&#10;Descripción generada automáticamente">
              <a:extLst>
                <a:ext uri="{FF2B5EF4-FFF2-40B4-BE49-F238E27FC236}">
                  <a16:creationId xmlns:a16="http://schemas.microsoft.com/office/drawing/2014/main" id="{467ACE40-FFD4-4E6A-8A24-76CBC1B725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22359" y="2436993"/>
              <a:ext cx="4002866" cy="3578899"/>
            </a:xfrm>
            <a:prstGeom prst="rect">
              <a:avLst/>
            </a:prstGeom>
          </p:spPr>
        </p:pic>
        <p:cxnSp>
          <p:nvCxnSpPr>
            <p:cNvPr id="13" name="Connecteur droit avec flèche 34">
              <a:extLst>
                <a:ext uri="{FF2B5EF4-FFF2-40B4-BE49-F238E27FC236}">
                  <a16:creationId xmlns:a16="http://schemas.microsoft.com/office/drawing/2014/main" id="{6DFAC5D1-61D3-4351-A214-62CFAFCAA310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 flipV="1">
              <a:off x="1927594" y="3844326"/>
              <a:ext cx="3601214" cy="1307304"/>
            </a:xfrm>
            <a:prstGeom prst="straightConnector1">
              <a:avLst/>
            </a:prstGeom>
            <a:ln w="15875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cteur droit avec flèche 34">
              <a:extLst>
                <a:ext uri="{FF2B5EF4-FFF2-40B4-BE49-F238E27FC236}">
                  <a16:creationId xmlns:a16="http://schemas.microsoft.com/office/drawing/2014/main" id="{32EE2515-5AF1-490D-875F-E81CC64D5384}"/>
                </a:ext>
              </a:extLst>
            </p:cNvPr>
            <p:cNvCxnSpPr>
              <a:cxnSpLocks/>
              <a:endCxn id="11" idx="3"/>
            </p:cNvCxnSpPr>
            <p:nvPr/>
          </p:nvCxnSpPr>
          <p:spPr>
            <a:xfrm flipH="1" flipV="1">
              <a:off x="7218245" y="3844326"/>
              <a:ext cx="356211" cy="1261830"/>
            </a:xfrm>
            <a:prstGeom prst="straightConnector1">
              <a:avLst/>
            </a:prstGeom>
            <a:ln w="15875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6DD4433E-7F1F-46E9-AB98-736520B9C7F4}"/>
                </a:ext>
              </a:extLst>
            </p:cNvPr>
            <p:cNvSpPr txBox="1"/>
            <p:nvPr/>
          </p:nvSpPr>
          <p:spPr>
            <a:xfrm>
              <a:off x="5528808" y="3675049"/>
              <a:ext cx="16894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1600" dirty="0"/>
                <a:t>Дренажний отвір</a:t>
              </a:r>
              <a:endParaRPr lang="en-GB" sz="1600" dirty="0"/>
            </a:p>
          </p:txBody>
        </p:sp>
        <p:cxnSp>
          <p:nvCxnSpPr>
            <p:cNvPr id="16" name="Connecteur droit avec flèche 34">
              <a:extLst>
                <a:ext uri="{FF2B5EF4-FFF2-40B4-BE49-F238E27FC236}">
                  <a16:creationId xmlns:a16="http://schemas.microsoft.com/office/drawing/2014/main" id="{B11A13BB-AFCF-4822-9D61-EDC18E179F6F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 flipV="1">
              <a:off x="3757188" y="5105464"/>
              <a:ext cx="1783315" cy="46167"/>
            </a:xfrm>
            <a:prstGeom prst="straightConnector1">
              <a:avLst/>
            </a:prstGeom>
            <a:ln w="15875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3ADA812D-735C-4A59-AA92-DE7AE442131B}"/>
                </a:ext>
              </a:extLst>
            </p:cNvPr>
            <p:cNvSpPr txBox="1"/>
            <p:nvPr/>
          </p:nvSpPr>
          <p:spPr>
            <a:xfrm>
              <a:off x="5540503" y="4813076"/>
              <a:ext cx="12031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Дренажний піддон</a:t>
              </a:r>
              <a:endParaRPr lang="en-GB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0665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3-6 </a:t>
            </a:r>
            <a:r>
              <a:rPr lang="uk-UA" dirty="0"/>
              <a:t>Новий бак для ГВП</a:t>
            </a:r>
            <a:endParaRPr lang="es-ES" dirty="0"/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Дуплексна нержавіюча сталь для високого рівня захисту від корозії (навіть без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k-UA" dirty="0"/>
              <a:t>захисного анода)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Стандартний</a:t>
            </a:r>
            <a:r>
              <a:rPr lang="ru-RU" dirty="0"/>
              <a:t> бак на 220 </a:t>
            </a:r>
            <a:r>
              <a:rPr lang="ru-RU" dirty="0" err="1"/>
              <a:t>літрів</a:t>
            </a:r>
            <a:r>
              <a:rPr lang="ru-RU" dirty="0"/>
              <a:t> для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асортименту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Бічні</a:t>
            </a:r>
            <a:r>
              <a:rPr lang="ru-RU" dirty="0"/>
              <a:t> </a:t>
            </a:r>
            <a:r>
              <a:rPr lang="ru-RU" dirty="0" err="1"/>
              <a:t>з’єднання</a:t>
            </a:r>
            <a:r>
              <a:rPr lang="ru-RU" dirty="0"/>
              <a:t> </a:t>
            </a:r>
            <a:r>
              <a:rPr lang="ru-RU" dirty="0" err="1"/>
              <a:t>змійовика</a:t>
            </a:r>
            <a:r>
              <a:rPr lang="ru-RU" dirty="0"/>
              <a:t> для </a:t>
            </a:r>
            <a:r>
              <a:rPr lang="ru-RU" dirty="0" err="1"/>
              <a:t>легшої</a:t>
            </a:r>
            <a:r>
              <a:rPr lang="ru-RU" dirty="0"/>
              <a:t> продувки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Підключення</a:t>
            </a:r>
            <a:r>
              <a:rPr lang="ru-RU" dirty="0"/>
              <a:t> води у </a:t>
            </a:r>
            <a:r>
              <a:rPr lang="ru-RU" dirty="0" err="1"/>
              <a:t>верхній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бака </a:t>
            </a:r>
            <a:r>
              <a:rPr lang="ru-RU" dirty="0" err="1"/>
              <a:t>зменшує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труб у </a:t>
            </a:r>
            <a:r>
              <a:rPr lang="uk-UA" dirty="0"/>
              <a:t>блоці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Дренажний</a:t>
            </a:r>
            <a:r>
              <a:rPr lang="ru-RU" dirty="0"/>
              <a:t> клапан у </a:t>
            </a:r>
            <a:r>
              <a:rPr lang="ru-RU" dirty="0" err="1"/>
              <a:t>нижній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для </a:t>
            </a:r>
            <a:r>
              <a:rPr lang="ru-RU" dirty="0" err="1"/>
              <a:t>полегшення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2,7 </a:t>
            </a:r>
            <a:r>
              <a:rPr lang="uk-UA" dirty="0"/>
              <a:t>кВт</a:t>
            </a:r>
            <a:r>
              <a:rPr lang="en-US" dirty="0"/>
              <a:t> </a:t>
            </a:r>
            <a:r>
              <a:rPr lang="uk-UA" dirty="0"/>
              <a:t>електропідігрівач</a:t>
            </a:r>
            <a:r>
              <a:rPr lang="en-US" dirty="0"/>
              <a:t> (</a:t>
            </a:r>
            <a:r>
              <a:rPr lang="en-US" dirty="0" err="1"/>
              <a:t>Incoloy</a:t>
            </a:r>
            <a:r>
              <a:rPr lang="en-US" dirty="0"/>
              <a:t> 825)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C6FFF94-8E67-46D0-8EF8-BF97859DF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2041" y="1052898"/>
            <a:ext cx="1357011" cy="5289260"/>
          </a:xfrm>
          <a:prstGeom prst="rect">
            <a:avLst/>
          </a:prstGeom>
        </p:spPr>
      </p:pic>
      <p:cxnSp>
        <p:nvCxnSpPr>
          <p:cNvPr id="10" name="Connecteur droit avec flèche 34">
            <a:extLst>
              <a:ext uri="{FF2B5EF4-FFF2-40B4-BE49-F238E27FC236}">
                <a16:creationId xmlns:a16="http://schemas.microsoft.com/office/drawing/2014/main" id="{A6D9B397-5142-42E6-851A-DCB95114E40F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10197328" y="1391452"/>
            <a:ext cx="573219" cy="3"/>
          </a:xfrm>
          <a:prstGeom prst="straightConnector1">
            <a:avLst/>
          </a:prstGeom>
          <a:ln>
            <a:solidFill>
              <a:srgbClr val="C4163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51">
            <a:extLst>
              <a:ext uri="{FF2B5EF4-FFF2-40B4-BE49-F238E27FC236}">
                <a16:creationId xmlns:a16="http://schemas.microsoft.com/office/drawing/2014/main" id="{98AE87D0-C9B3-4BE0-8F5A-D4E8F7BE9A7B}"/>
              </a:ext>
            </a:extLst>
          </p:cNvPr>
          <p:cNvCxnSpPr>
            <a:cxnSpLocks/>
            <a:stCxn id="13" idx="3"/>
            <a:endCxn id="6" idx="0"/>
          </p:cNvCxnSpPr>
          <p:nvPr/>
        </p:nvCxnSpPr>
        <p:spPr>
          <a:xfrm>
            <a:off x="10275683" y="1052898"/>
            <a:ext cx="494864" cy="0"/>
          </a:xfrm>
          <a:prstGeom prst="straightConnector1">
            <a:avLst/>
          </a:prstGeom>
          <a:ln>
            <a:solidFill>
              <a:srgbClr val="C4163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A57EC15-C72B-4B9B-BFA7-87E890190195}"/>
              </a:ext>
            </a:extLst>
          </p:cNvPr>
          <p:cNvSpPr txBox="1"/>
          <p:nvPr/>
        </p:nvSpPr>
        <p:spPr>
          <a:xfrm>
            <a:off x="8930123" y="1222175"/>
            <a:ext cx="1267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/>
              <a:t>PT valve port</a:t>
            </a:r>
            <a:endParaRPr lang="en-GB" sz="12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A735A6B-9519-4CDF-AAA8-DC9A9D843659}"/>
              </a:ext>
            </a:extLst>
          </p:cNvPr>
          <p:cNvSpPr txBox="1"/>
          <p:nvPr/>
        </p:nvSpPr>
        <p:spPr>
          <a:xfrm>
            <a:off x="9162878" y="883621"/>
            <a:ext cx="11128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DHW pipes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9D1BE3B-43CD-470F-81DF-3DC00F76254C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9861704" y="4544841"/>
            <a:ext cx="413979" cy="94706"/>
          </a:xfrm>
          <a:prstGeom prst="straightConnector1">
            <a:avLst/>
          </a:prstGeom>
          <a:ln>
            <a:solidFill>
              <a:srgbClr val="C4163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F424027-EE86-44E5-A35B-61F377433EDA}"/>
              </a:ext>
            </a:extLst>
          </p:cNvPr>
          <p:cNvSpPr txBox="1"/>
          <p:nvPr/>
        </p:nvSpPr>
        <p:spPr>
          <a:xfrm>
            <a:off x="8399417" y="4470270"/>
            <a:ext cx="1462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/>
              <a:t>DHW e-heater</a:t>
            </a:r>
          </a:p>
        </p:txBody>
      </p:sp>
      <p:cxnSp>
        <p:nvCxnSpPr>
          <p:cNvPr id="24" name="Connecteur droit avec flèche 34">
            <a:extLst>
              <a:ext uri="{FF2B5EF4-FFF2-40B4-BE49-F238E27FC236}">
                <a16:creationId xmlns:a16="http://schemas.microsoft.com/office/drawing/2014/main" id="{0AF1E45C-A5E8-4D88-A828-CBE84E09E9D8}"/>
              </a:ext>
            </a:extLst>
          </p:cNvPr>
          <p:cNvCxnSpPr>
            <a:cxnSpLocks/>
            <a:stCxn id="25" idx="3"/>
          </p:cNvCxnSpPr>
          <p:nvPr/>
        </p:nvCxnSpPr>
        <p:spPr>
          <a:xfrm flipV="1">
            <a:off x="10011341" y="1391455"/>
            <a:ext cx="1070101" cy="966178"/>
          </a:xfrm>
          <a:prstGeom prst="straightConnector1">
            <a:avLst/>
          </a:prstGeom>
          <a:ln>
            <a:solidFill>
              <a:srgbClr val="C4163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FC0DCC6-0647-42B5-8FF9-94A94B37F5A5}"/>
              </a:ext>
            </a:extLst>
          </p:cNvPr>
          <p:cNvSpPr txBox="1"/>
          <p:nvPr/>
        </p:nvSpPr>
        <p:spPr>
          <a:xfrm>
            <a:off x="8513046" y="1972912"/>
            <a:ext cx="14982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/>
              <a:t>Impress current</a:t>
            </a:r>
          </a:p>
          <a:p>
            <a:pPr algn="r"/>
            <a:r>
              <a:rPr lang="en-GB" sz="1600" dirty="0"/>
              <a:t>anode port</a:t>
            </a:r>
          </a:p>
          <a:p>
            <a:pPr algn="r"/>
            <a:endParaRPr lang="en-GB" sz="1200" dirty="0"/>
          </a:p>
        </p:txBody>
      </p:sp>
      <p:cxnSp>
        <p:nvCxnSpPr>
          <p:cNvPr id="28" name="Connecteur droit avec flèche 13">
            <a:extLst>
              <a:ext uri="{FF2B5EF4-FFF2-40B4-BE49-F238E27FC236}">
                <a16:creationId xmlns:a16="http://schemas.microsoft.com/office/drawing/2014/main" id="{E2FB35C2-B7D4-4BE6-BFDD-5162BA2ACFF7}"/>
              </a:ext>
            </a:extLst>
          </p:cNvPr>
          <p:cNvCxnSpPr>
            <a:cxnSpLocks/>
            <a:stCxn id="29" idx="3"/>
          </p:cNvCxnSpPr>
          <p:nvPr/>
        </p:nvCxnSpPr>
        <p:spPr>
          <a:xfrm>
            <a:off x="9861704" y="3383735"/>
            <a:ext cx="413979" cy="0"/>
          </a:xfrm>
          <a:prstGeom prst="straightConnector1">
            <a:avLst/>
          </a:prstGeom>
          <a:ln>
            <a:solidFill>
              <a:srgbClr val="C4163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9A5DC1B-13F0-466C-AE52-D4C8C6535C90}"/>
              </a:ext>
            </a:extLst>
          </p:cNvPr>
          <p:cNvSpPr txBox="1"/>
          <p:nvPr/>
        </p:nvSpPr>
        <p:spPr>
          <a:xfrm>
            <a:off x="8699097" y="3214458"/>
            <a:ext cx="1162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/>
              <a:t>Coil inlet</a:t>
            </a:r>
          </a:p>
        </p:txBody>
      </p:sp>
      <p:cxnSp>
        <p:nvCxnSpPr>
          <p:cNvPr id="34" name="Connecteur droit avec flèche 13">
            <a:extLst>
              <a:ext uri="{FF2B5EF4-FFF2-40B4-BE49-F238E27FC236}">
                <a16:creationId xmlns:a16="http://schemas.microsoft.com/office/drawing/2014/main" id="{19D4F5CD-B305-498D-A825-2E80F1C54218}"/>
              </a:ext>
            </a:extLst>
          </p:cNvPr>
          <p:cNvCxnSpPr>
            <a:cxnSpLocks/>
            <a:stCxn id="35" idx="3"/>
          </p:cNvCxnSpPr>
          <p:nvPr/>
        </p:nvCxnSpPr>
        <p:spPr>
          <a:xfrm>
            <a:off x="9861704" y="5667021"/>
            <a:ext cx="413979" cy="92723"/>
          </a:xfrm>
          <a:prstGeom prst="straightConnector1">
            <a:avLst/>
          </a:prstGeom>
          <a:ln>
            <a:solidFill>
              <a:srgbClr val="C4163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adroTexto 34">
            <a:extLst>
              <a:ext uri="{FF2B5EF4-FFF2-40B4-BE49-F238E27FC236}">
                <a16:creationId xmlns:a16="http://schemas.microsoft.com/office/drawing/2014/main" id="{E9054691-8954-452D-8332-B82F7728E2DF}"/>
              </a:ext>
            </a:extLst>
          </p:cNvPr>
          <p:cNvSpPr txBox="1"/>
          <p:nvPr/>
        </p:nvSpPr>
        <p:spPr>
          <a:xfrm>
            <a:off x="8699097" y="5497744"/>
            <a:ext cx="1162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/>
              <a:t>Coil outlet</a:t>
            </a:r>
          </a:p>
        </p:txBody>
      </p:sp>
      <p:cxnSp>
        <p:nvCxnSpPr>
          <p:cNvPr id="36" name="Connecteur droit avec flèche 13">
            <a:extLst>
              <a:ext uri="{FF2B5EF4-FFF2-40B4-BE49-F238E27FC236}">
                <a16:creationId xmlns:a16="http://schemas.microsoft.com/office/drawing/2014/main" id="{07743D9B-9D9C-4DF6-A006-B74F414AF867}"/>
              </a:ext>
            </a:extLst>
          </p:cNvPr>
          <p:cNvCxnSpPr>
            <a:cxnSpLocks/>
            <a:stCxn id="37" idx="3"/>
          </p:cNvCxnSpPr>
          <p:nvPr/>
        </p:nvCxnSpPr>
        <p:spPr>
          <a:xfrm flipV="1">
            <a:off x="9861704" y="5902859"/>
            <a:ext cx="794225" cy="65360"/>
          </a:xfrm>
          <a:prstGeom prst="straightConnector1">
            <a:avLst/>
          </a:prstGeom>
          <a:ln>
            <a:solidFill>
              <a:srgbClr val="C4163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>
            <a:extLst>
              <a:ext uri="{FF2B5EF4-FFF2-40B4-BE49-F238E27FC236}">
                <a16:creationId xmlns:a16="http://schemas.microsoft.com/office/drawing/2014/main" id="{D3528B21-D699-4E19-A86B-94EBD5B09D3A}"/>
              </a:ext>
            </a:extLst>
          </p:cNvPr>
          <p:cNvSpPr txBox="1"/>
          <p:nvPr/>
        </p:nvSpPr>
        <p:spPr>
          <a:xfrm>
            <a:off x="8699097" y="5798942"/>
            <a:ext cx="1162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/>
              <a:t>Drain valve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A48C3A2-B555-43BA-B8F7-90CF56727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3-6 </a:t>
            </a:r>
            <a:r>
              <a:rPr lang="uk-UA" dirty="0"/>
              <a:t>Новий бак для ГВП</a:t>
            </a:r>
            <a:r>
              <a:rPr lang="en-US" dirty="0"/>
              <a:t>: </a:t>
            </a:r>
            <a:r>
              <a:rPr lang="uk-UA" dirty="0"/>
              <a:t>два термістори</a:t>
            </a:r>
            <a:br>
              <a:rPr lang="en-US" dirty="0"/>
            </a:br>
            <a:endParaRPr lang="es-ES" dirty="0"/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Два термістори, що розміщені на різній висоті у баку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Краще керування доступністю гарячої води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обраного</a:t>
            </a:r>
            <a:r>
              <a:rPr lang="ru-RU" dirty="0"/>
              <a:t> режиму ГВП, буде </a:t>
            </a:r>
            <a:r>
              <a:rPr lang="ru-RU" dirty="0" err="1"/>
              <a:t>використовуватися</a:t>
            </a:r>
            <a:r>
              <a:rPr lang="ru-RU" dirty="0"/>
              <a:t> той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інший</a:t>
            </a:r>
            <a:r>
              <a:rPr lang="ru-RU" dirty="0"/>
              <a:t> датчик</a:t>
            </a:r>
            <a:r>
              <a:rPr lang="en-US" dirty="0"/>
              <a:t>: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</a:rPr>
              <a:t>Верхній термістор</a:t>
            </a:r>
            <a:r>
              <a:rPr lang="en-US" sz="1600" dirty="0">
                <a:solidFill>
                  <a:schemeClr val="accent2"/>
                </a:solidFill>
              </a:rPr>
              <a:t>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Економний режим</a:t>
            </a:r>
            <a:endParaRPr lang="en-US" sz="1400" dirty="0"/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</a:rPr>
              <a:t>Нижній термістор</a:t>
            </a:r>
            <a:r>
              <a:rPr lang="en-US" sz="1600" dirty="0">
                <a:solidFill>
                  <a:schemeClr val="accent2"/>
                </a:solidFill>
              </a:rPr>
              <a:t>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Стандартний термістор</a:t>
            </a:r>
            <a:endParaRPr lang="en-US" sz="1400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Режим високого попиту</a:t>
            </a:r>
            <a:endParaRPr lang="en-US" sz="1400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ГВП</a:t>
            </a:r>
            <a:r>
              <a:rPr lang="en-US" sz="1400" dirty="0"/>
              <a:t> Boost 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Режим «анти-</a:t>
            </a:r>
            <a:r>
              <a:rPr lang="uk-UA" sz="1400" dirty="0" err="1"/>
              <a:t>легіонелла</a:t>
            </a:r>
            <a:r>
              <a:rPr lang="uk-UA" sz="1400" dirty="0"/>
              <a:t>»</a:t>
            </a:r>
            <a:endParaRPr lang="en-US" sz="14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FBF8EF6-7220-4565-8A68-43ED46656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2040" y="1052898"/>
            <a:ext cx="1357011" cy="5312391"/>
          </a:xfrm>
          <a:prstGeom prst="rect">
            <a:avLst/>
          </a:prstGeom>
        </p:spPr>
      </p:pic>
      <p:cxnSp>
        <p:nvCxnSpPr>
          <p:cNvPr id="12" name="Connecteur droit avec flèche 13">
            <a:extLst>
              <a:ext uri="{FF2B5EF4-FFF2-40B4-BE49-F238E27FC236}">
                <a16:creationId xmlns:a16="http://schemas.microsoft.com/office/drawing/2014/main" id="{2F76795F-B019-46F9-A9EA-E130928FC544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9861704" y="2912953"/>
            <a:ext cx="495460" cy="123110"/>
          </a:xfrm>
          <a:prstGeom prst="straightConnector1">
            <a:avLst/>
          </a:prstGeom>
          <a:ln>
            <a:solidFill>
              <a:srgbClr val="C4163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BD04479-2F06-4B95-988A-76ADFC32E0E2}"/>
              </a:ext>
            </a:extLst>
          </p:cNvPr>
          <p:cNvSpPr txBox="1"/>
          <p:nvPr/>
        </p:nvSpPr>
        <p:spPr>
          <a:xfrm>
            <a:off x="8399417" y="2743675"/>
            <a:ext cx="1462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dirty="0"/>
              <a:t>Верхній термістор</a:t>
            </a:r>
            <a:endParaRPr lang="en-GB" sz="1600" dirty="0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F779715-D505-48D9-9348-CAAD24306A51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9861704" y="4316356"/>
            <a:ext cx="703690" cy="1"/>
          </a:xfrm>
          <a:prstGeom prst="straightConnector1">
            <a:avLst/>
          </a:prstGeom>
          <a:ln>
            <a:solidFill>
              <a:srgbClr val="C4163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1D1636C-6F20-4BE3-91FD-FC71FAEC9947}"/>
              </a:ext>
            </a:extLst>
          </p:cNvPr>
          <p:cNvSpPr txBox="1"/>
          <p:nvPr/>
        </p:nvSpPr>
        <p:spPr>
          <a:xfrm>
            <a:off x="7939889" y="4147079"/>
            <a:ext cx="1921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dirty="0"/>
              <a:t>Нижній термістор</a:t>
            </a:r>
            <a:endParaRPr lang="en-GB" sz="16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A6BBA5-1EA6-4D87-A9F8-1D478BFEC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9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3-7 </a:t>
            </a:r>
            <a:r>
              <a:rPr lang="uk-UA" dirty="0"/>
              <a:t>Новий 3-ходовий кран</a:t>
            </a:r>
            <a:endParaRPr lang="es-ES" dirty="0"/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3-ходовий кран з </a:t>
            </a:r>
            <a:r>
              <a:rPr lang="ru-RU" dirty="0" err="1"/>
              <a:t>електронним</a:t>
            </a:r>
            <a:r>
              <a:rPr lang="ru-RU" dirty="0"/>
              <a:t> </a:t>
            </a:r>
            <a:r>
              <a:rPr lang="ru-RU" dirty="0" err="1"/>
              <a:t>керуванням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Краща</a:t>
            </a:r>
            <a:r>
              <a:rPr lang="ru-RU" dirty="0"/>
              <a:t> </a:t>
            </a:r>
            <a:r>
              <a:rPr lang="ru-RU" dirty="0" err="1"/>
              <a:t>пропускна</a:t>
            </a:r>
            <a:r>
              <a:rPr lang="ru-RU" dirty="0"/>
              <a:t> </a:t>
            </a:r>
            <a:r>
              <a:rPr lang="ru-RU" dirty="0" err="1"/>
              <a:t>здатн</a:t>
            </a:r>
            <a:r>
              <a:rPr lang="uk-UA" dirty="0" err="1"/>
              <a:t>ість</a:t>
            </a:r>
            <a:r>
              <a:rPr lang="ru-RU" dirty="0"/>
              <a:t>, </a:t>
            </a:r>
            <a:r>
              <a:rPr lang="ru-RU" dirty="0" err="1"/>
              <a:t>надійність</a:t>
            </a:r>
            <a:r>
              <a:rPr lang="uk-UA" dirty="0"/>
              <a:t> 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Світлодіодні</a:t>
            </a:r>
            <a:r>
              <a:rPr lang="ru-RU" dirty="0"/>
              <a:t> </a:t>
            </a:r>
            <a:r>
              <a:rPr lang="ru-RU" dirty="0" err="1"/>
              <a:t>індикатори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попередження</a:t>
            </a:r>
            <a:r>
              <a:rPr lang="ru-RU" dirty="0"/>
              <a:t> та </a:t>
            </a:r>
            <a:r>
              <a:rPr lang="ru-RU" dirty="0" err="1"/>
              <a:t>аварії</a:t>
            </a:r>
            <a:endParaRPr lang="en-US" dirty="0"/>
          </a:p>
        </p:txBody>
      </p:sp>
      <p:pic>
        <p:nvPicPr>
          <p:cNvPr id="22" name="Picture 5">
            <a:extLst>
              <a:ext uri="{FF2B5EF4-FFF2-40B4-BE49-F238E27FC236}">
                <a16:creationId xmlns:a16="http://schemas.microsoft.com/office/drawing/2014/main" id="{68D1261C-817B-422E-8E12-13FB11F83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04112" y="3212976"/>
            <a:ext cx="20002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 descr="Hidrante de incendios&#10;&#10;Descripción generada automáticamente con confianza media">
            <a:extLst>
              <a:ext uri="{FF2B5EF4-FFF2-40B4-BE49-F238E27FC236}">
                <a16:creationId xmlns:a16="http://schemas.microsoft.com/office/drawing/2014/main" id="{72647F9E-F5F0-4719-9C95-95AFEC1937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3106" y="2510513"/>
            <a:ext cx="2709334" cy="37882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70856C-3F20-4495-9C8A-48F87FFA9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3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Раціоналізація входів-виходів</a:t>
            </a:r>
            <a:endParaRPr lang="en-GB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Додаткові</a:t>
            </a:r>
            <a:r>
              <a:rPr lang="ru-RU" dirty="0"/>
              <a:t> </a:t>
            </a:r>
            <a:r>
              <a:rPr lang="ru-RU" dirty="0" err="1"/>
              <a:t>з’єднання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живлення</a:t>
            </a:r>
            <a:r>
              <a:rPr lang="ru-RU" dirty="0"/>
              <a:t> та </a:t>
            </a:r>
            <a:r>
              <a:rPr lang="ru-RU" dirty="0" err="1"/>
              <a:t>заземлення</a:t>
            </a:r>
            <a:r>
              <a:rPr lang="ru-RU" dirty="0"/>
              <a:t> </a:t>
            </a:r>
            <a:r>
              <a:rPr lang="ru-RU" dirty="0" err="1"/>
              <a:t>включені</a:t>
            </a:r>
            <a:r>
              <a:rPr lang="ru-RU" dirty="0"/>
              <a:t> в </a:t>
            </a:r>
            <a:r>
              <a:rPr lang="ru-RU" dirty="0" err="1"/>
              <a:t>клемну</a:t>
            </a:r>
            <a:r>
              <a:rPr lang="ru-RU" dirty="0"/>
              <a:t> плату,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пряме</a:t>
            </a:r>
            <a:r>
              <a:rPr lang="ru-RU" dirty="0"/>
              <a:t> </a:t>
            </a:r>
            <a:r>
              <a:rPr lang="ru-RU" dirty="0" err="1"/>
              <a:t>підключення</a:t>
            </a:r>
            <a:r>
              <a:rPr lang="ru-RU" dirty="0"/>
              <a:t> </a:t>
            </a:r>
            <a:r>
              <a:rPr lang="ru-RU" dirty="0" err="1"/>
              <a:t>аксесуарів</a:t>
            </a:r>
            <a:r>
              <a:rPr lang="en-GB" dirty="0"/>
              <a:t>, </a:t>
            </a:r>
            <a:r>
              <a:rPr lang="uk-UA" dirty="0"/>
              <a:t>таких як ресивер кімнатного термостата</a:t>
            </a:r>
            <a:r>
              <a:rPr lang="en-GB" dirty="0"/>
              <a:t>, Hi-</a:t>
            </a:r>
            <a:r>
              <a:rPr lang="en-GB" dirty="0" err="1"/>
              <a:t>Kumo</a:t>
            </a:r>
            <a:r>
              <a:rPr lang="en-GB" dirty="0"/>
              <a:t>/</a:t>
            </a:r>
            <a:r>
              <a:rPr lang="en-GB" dirty="0" err="1"/>
              <a:t>TaHoma</a:t>
            </a:r>
            <a:r>
              <a:rPr lang="en-GB" dirty="0"/>
              <a:t> ATW-TAG-02 , KNX</a:t>
            </a:r>
            <a:r>
              <a:rPr lang="uk-UA" dirty="0"/>
              <a:t> шлюз</a:t>
            </a:r>
            <a:r>
              <a:rPr lang="en-GB" dirty="0"/>
              <a:t>, etc.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1 </a:t>
            </a:r>
            <a:r>
              <a:rPr lang="ru-RU" dirty="0" err="1"/>
              <a:t>додатковий</a:t>
            </a:r>
            <a:r>
              <a:rPr lang="ru-RU" dirty="0"/>
              <a:t> </a:t>
            </a:r>
            <a:r>
              <a:rPr lang="ru-RU" dirty="0" err="1"/>
              <a:t>вихід</a:t>
            </a:r>
            <a:r>
              <a:rPr lang="ru-RU" dirty="0"/>
              <a:t> для 5 </a:t>
            </a:r>
            <a:r>
              <a:rPr lang="ru-RU" dirty="0" err="1"/>
              <a:t>конфігурованих</a:t>
            </a:r>
            <a:r>
              <a:rPr lang="ru-RU" dirty="0"/>
              <a:t> </a:t>
            </a:r>
            <a:r>
              <a:rPr lang="ru-RU" dirty="0" err="1"/>
              <a:t>виходів</a:t>
            </a:r>
            <a:r>
              <a:rPr lang="ru-RU" dirty="0"/>
              <a:t> у </a:t>
            </a:r>
            <a:r>
              <a:rPr lang="ru-RU" dirty="0" err="1"/>
              <a:t>стандартній</a:t>
            </a:r>
            <a:r>
              <a:rPr lang="ru-RU" dirty="0"/>
              <a:t> </a:t>
            </a:r>
            <a:r>
              <a:rPr lang="ru-RU" dirty="0" err="1"/>
              <a:t>комплектації</a:t>
            </a:r>
            <a:endParaRPr lang="en-GB" dirty="0"/>
          </a:p>
        </p:txBody>
      </p:sp>
      <p:sp>
        <p:nvSpPr>
          <p:cNvPr id="6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3-8 </a:t>
            </a:r>
            <a:r>
              <a:rPr lang="uk-UA" dirty="0"/>
              <a:t>Покращення у платі керування</a:t>
            </a:r>
            <a:endParaRPr lang="es-ES" dirty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4911620E-DC29-42BB-A0CD-CD34D803515C}"/>
              </a:ext>
            </a:extLst>
          </p:cNvPr>
          <p:cNvGrpSpPr/>
          <p:nvPr/>
        </p:nvGrpSpPr>
        <p:grpSpPr>
          <a:xfrm>
            <a:off x="827487" y="2968159"/>
            <a:ext cx="10462184" cy="2817298"/>
            <a:chOff x="827487" y="2968159"/>
            <a:chExt cx="10462184" cy="2817298"/>
          </a:xfrm>
        </p:grpSpPr>
        <p:pic>
          <p:nvPicPr>
            <p:cNvPr id="34" name="Picture 9">
              <a:extLst>
                <a:ext uri="{FF2B5EF4-FFF2-40B4-BE49-F238E27FC236}">
                  <a16:creationId xmlns:a16="http://schemas.microsoft.com/office/drawing/2014/main" id="{F2C10D6B-9859-438B-815E-F6E328E482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5752" y="4607783"/>
              <a:ext cx="1493828" cy="117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5">
              <a:extLst>
                <a:ext uri="{FF2B5EF4-FFF2-40B4-BE49-F238E27FC236}">
                  <a16:creationId xmlns:a16="http://schemas.microsoft.com/office/drawing/2014/main" id="{F6BCC5F1-38B9-4F33-BDE3-BE3D9C594F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487" y="3596992"/>
              <a:ext cx="10462184" cy="672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145 Abrir llave"/>
            <p:cNvSpPr/>
            <p:nvPr/>
          </p:nvSpPr>
          <p:spPr>
            <a:xfrm rot="5400000">
              <a:off x="1875404" y="3975480"/>
              <a:ext cx="282575" cy="991804"/>
            </a:xfrm>
            <a:prstGeom prst="leftBrace">
              <a:avLst>
                <a:gd name="adj1" fmla="val 8333"/>
                <a:gd name="adj2" fmla="val 49285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52" name="145 Abrir llave"/>
            <p:cNvSpPr/>
            <p:nvPr/>
          </p:nvSpPr>
          <p:spPr>
            <a:xfrm rot="5400000">
              <a:off x="9541391" y="3724466"/>
              <a:ext cx="282575" cy="1493830"/>
            </a:xfrm>
            <a:prstGeom prst="leftBrace">
              <a:avLst>
                <a:gd name="adj1" fmla="val 8333"/>
                <a:gd name="adj2" fmla="val 79525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1" name="145 Abrir llave">
              <a:extLst>
                <a:ext uri="{FF2B5EF4-FFF2-40B4-BE49-F238E27FC236}">
                  <a16:creationId xmlns:a16="http://schemas.microsoft.com/office/drawing/2014/main" id="{06D6D0F1-0D72-4394-BB6A-E2B83C67176C}"/>
                </a:ext>
              </a:extLst>
            </p:cNvPr>
            <p:cNvSpPr/>
            <p:nvPr/>
          </p:nvSpPr>
          <p:spPr>
            <a:xfrm rot="5400000">
              <a:off x="5059927" y="2289843"/>
              <a:ext cx="282575" cy="2326741"/>
            </a:xfrm>
            <a:prstGeom prst="leftBrace">
              <a:avLst>
                <a:gd name="adj1" fmla="val 8333"/>
                <a:gd name="adj2" fmla="val 49939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2" name="145 Abrir llave">
              <a:extLst>
                <a:ext uri="{FF2B5EF4-FFF2-40B4-BE49-F238E27FC236}">
                  <a16:creationId xmlns:a16="http://schemas.microsoft.com/office/drawing/2014/main" id="{70123448-1833-4D85-B717-F6BB433D4045}"/>
                </a:ext>
              </a:extLst>
            </p:cNvPr>
            <p:cNvSpPr/>
            <p:nvPr/>
          </p:nvSpPr>
          <p:spPr>
            <a:xfrm rot="5400000">
              <a:off x="9957849" y="2281073"/>
              <a:ext cx="282575" cy="2326742"/>
            </a:xfrm>
            <a:prstGeom prst="leftBrace">
              <a:avLst>
                <a:gd name="adj1" fmla="val 8333"/>
                <a:gd name="adj2" fmla="val 49939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56048283-1026-4948-ACD9-FF7662C128BE}"/>
                </a:ext>
              </a:extLst>
            </p:cNvPr>
            <p:cNvSpPr txBox="1"/>
            <p:nvPr/>
          </p:nvSpPr>
          <p:spPr>
            <a:xfrm>
              <a:off x="4514144" y="2973371"/>
              <a:ext cx="13805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600" dirty="0"/>
                <a:t>7 </a:t>
              </a:r>
              <a:r>
                <a:rPr lang="uk-UA" sz="1600" dirty="0" err="1"/>
                <a:t>конф</a:t>
              </a:r>
              <a:r>
                <a:rPr lang="uk-UA" sz="1600" dirty="0"/>
                <a:t>. входи</a:t>
              </a:r>
              <a:endParaRPr lang="en-GB" sz="1600" dirty="0"/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4E2909A4-0A08-4B16-90B1-C36BAE544BF1}"/>
                </a:ext>
              </a:extLst>
            </p:cNvPr>
            <p:cNvSpPr txBox="1"/>
            <p:nvPr/>
          </p:nvSpPr>
          <p:spPr>
            <a:xfrm>
              <a:off x="9356494" y="2973371"/>
              <a:ext cx="14921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600" dirty="0"/>
                <a:t>5 </a:t>
              </a:r>
              <a:r>
                <a:rPr lang="uk-UA" sz="1600" dirty="0" err="1"/>
                <a:t>конф</a:t>
              </a:r>
              <a:r>
                <a:rPr lang="uk-UA" sz="1600" dirty="0"/>
                <a:t>. виходи</a:t>
              </a:r>
              <a:endParaRPr lang="en-GB" sz="1600" dirty="0"/>
            </a:p>
          </p:txBody>
        </p:sp>
        <p:sp>
          <p:nvSpPr>
            <p:cNvPr id="15" name="145 Abrir llave">
              <a:extLst>
                <a:ext uri="{FF2B5EF4-FFF2-40B4-BE49-F238E27FC236}">
                  <a16:creationId xmlns:a16="http://schemas.microsoft.com/office/drawing/2014/main" id="{C2561CA8-458E-4DFE-AC92-D28D11DCCE21}"/>
                </a:ext>
              </a:extLst>
            </p:cNvPr>
            <p:cNvSpPr/>
            <p:nvPr/>
          </p:nvSpPr>
          <p:spPr>
            <a:xfrm rot="5400000">
              <a:off x="3058542" y="2954862"/>
              <a:ext cx="282575" cy="987934"/>
            </a:xfrm>
            <a:prstGeom prst="leftBrace">
              <a:avLst>
                <a:gd name="adj1" fmla="val 8333"/>
                <a:gd name="adj2" fmla="val 49939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DBFEEE11-9C99-4B25-861B-211D40BF1B93}"/>
                </a:ext>
              </a:extLst>
            </p:cNvPr>
            <p:cNvSpPr txBox="1"/>
            <p:nvPr/>
          </p:nvSpPr>
          <p:spPr>
            <a:xfrm>
              <a:off x="2166918" y="2968159"/>
              <a:ext cx="2065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3 </a:t>
              </a:r>
              <a:r>
                <a:rPr lang="uk-UA" sz="1600" dirty="0" err="1"/>
                <a:t>конф</a:t>
              </a:r>
              <a:r>
                <a:rPr lang="uk-UA" sz="1600" dirty="0"/>
                <a:t>. датчики</a:t>
              </a:r>
              <a:endParaRPr lang="en-GB" sz="1600" dirty="0"/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1E4ECCCD-2380-4B6E-9938-BC0D84A2E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20790" y="4602665"/>
              <a:ext cx="991805" cy="1171356"/>
            </a:xfrm>
            <a:prstGeom prst="rect">
              <a:avLst/>
            </a:prstGeom>
          </p:spPr>
        </p:pic>
        <p:sp>
          <p:nvSpPr>
            <p:cNvPr id="26" name="145 Abrir llave">
              <a:extLst>
                <a:ext uri="{FF2B5EF4-FFF2-40B4-BE49-F238E27FC236}">
                  <a16:creationId xmlns:a16="http://schemas.microsoft.com/office/drawing/2014/main" id="{D1F6CD7F-D1B2-496C-BF83-94D32A59E57F}"/>
                </a:ext>
              </a:extLst>
            </p:cNvPr>
            <p:cNvSpPr/>
            <p:nvPr/>
          </p:nvSpPr>
          <p:spPr>
            <a:xfrm rot="5400000">
              <a:off x="3716131" y="3975477"/>
              <a:ext cx="282575" cy="991804"/>
            </a:xfrm>
            <a:prstGeom prst="leftBrace">
              <a:avLst>
                <a:gd name="adj1" fmla="val 8333"/>
                <a:gd name="adj2" fmla="val 49285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E72CB6AF-1118-44D2-B21A-4D0660A50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26772" y="4611625"/>
              <a:ext cx="861291" cy="1171356"/>
            </a:xfrm>
            <a:prstGeom prst="rect">
              <a:avLst/>
            </a:prstGeom>
          </p:spPr>
        </p:pic>
        <p:sp>
          <p:nvSpPr>
            <p:cNvPr id="30" name="145 Abrir llave">
              <a:extLst>
                <a:ext uri="{FF2B5EF4-FFF2-40B4-BE49-F238E27FC236}">
                  <a16:creationId xmlns:a16="http://schemas.microsoft.com/office/drawing/2014/main" id="{7684C43E-34AB-4AA3-B784-DD7140479EB7}"/>
                </a:ext>
              </a:extLst>
            </p:cNvPr>
            <p:cNvSpPr/>
            <p:nvPr/>
          </p:nvSpPr>
          <p:spPr>
            <a:xfrm rot="5400000">
              <a:off x="7632500" y="3804478"/>
              <a:ext cx="282575" cy="1333806"/>
            </a:xfrm>
            <a:prstGeom prst="leftBrace">
              <a:avLst>
                <a:gd name="adj1" fmla="val 8333"/>
                <a:gd name="adj2" fmla="val 18766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A75160BF-9F2A-4745-B070-9C528A29B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06886" y="4602666"/>
              <a:ext cx="1333807" cy="1171356"/>
            </a:xfrm>
            <a:prstGeom prst="rect">
              <a:avLst/>
            </a:prstGeom>
          </p:spPr>
        </p:pic>
      </p:grp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603D123-7A58-4A37-934F-D87308CA2B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74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Новий захисний анод </a:t>
            </a:r>
            <a:r>
              <a:rPr lang="en-GB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ATW-CP-05</a:t>
            </a:r>
            <a:r>
              <a:rPr lang="uk-UA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 для </a:t>
            </a:r>
            <a:r>
              <a:rPr lang="en-GB" sz="1700" dirty="0" err="1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Yutaki-SCombi</a:t>
            </a:r>
            <a:r>
              <a:rPr lang="en-GB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 </a:t>
            </a:r>
            <a:r>
              <a:rPr lang="en-GB" sz="1600" dirty="0"/>
              <a:t>For </a:t>
            </a:r>
            <a:r>
              <a:rPr lang="uk-UA" sz="1600" dirty="0"/>
              <a:t>для випадків, коли стан води продукує підвищений рівень корозії</a:t>
            </a:r>
            <a:endParaRPr lang="en-GB" sz="1600" dirty="0"/>
          </a:p>
          <a:p>
            <a:pPr marL="536575" lvl="1" indent="-2730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Як </a:t>
            </a:r>
            <a:r>
              <a:rPr lang="ru-RU" sz="1600" dirty="0" err="1"/>
              <a:t>загальне</a:t>
            </a:r>
            <a:r>
              <a:rPr lang="ru-RU" sz="1600" dirty="0"/>
              <a:t> правило, </a:t>
            </a:r>
            <a:r>
              <a:rPr lang="ru-RU" sz="1600" dirty="0" err="1"/>
              <a:t>рекомендується</a:t>
            </a:r>
            <a:r>
              <a:rPr lang="ru-RU" sz="1600" dirty="0"/>
              <a:t> </a:t>
            </a:r>
            <a:r>
              <a:rPr lang="ru-RU" sz="1600" dirty="0" err="1"/>
              <a:t>встановлювати</a:t>
            </a:r>
            <a:r>
              <a:rPr lang="ru-RU" sz="1600" dirty="0"/>
              <a:t> ATW-CP-05, коли </a:t>
            </a:r>
            <a:r>
              <a:rPr lang="ru-RU" sz="1600" dirty="0" err="1"/>
              <a:t>концентрація</a:t>
            </a:r>
            <a:r>
              <a:rPr lang="ru-RU" sz="1600" dirty="0"/>
              <a:t> </a:t>
            </a:r>
            <a:r>
              <a:rPr lang="ru-RU" sz="1600" dirty="0" err="1"/>
              <a:t>іонів</a:t>
            </a:r>
            <a:r>
              <a:rPr lang="ru-RU" sz="1600" dirty="0"/>
              <a:t> хлору </a:t>
            </a:r>
            <a:r>
              <a:rPr lang="ru-RU" sz="1600" dirty="0" err="1"/>
              <a:t>перевищує</a:t>
            </a:r>
            <a:r>
              <a:rPr lang="ru-RU" sz="1600" dirty="0"/>
              <a:t> 150 мг </a:t>
            </a:r>
            <a:r>
              <a:rPr lang="ru-RU" sz="1600"/>
              <a:t>CI¯/л</a:t>
            </a:r>
            <a:endParaRPr lang="en-GB" sz="1600" dirty="0"/>
          </a:p>
        </p:txBody>
      </p:sp>
      <p:sp>
        <p:nvSpPr>
          <p:cNvPr id="17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 txBox="1">
            <a:spLocks/>
          </p:cNvSpPr>
          <p:nvPr/>
        </p:nvSpPr>
        <p:spPr>
          <a:xfrm>
            <a:off x="669758" y="557631"/>
            <a:ext cx="7729659" cy="4770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dirty="0"/>
              <a:t>3-9 </a:t>
            </a:r>
            <a:r>
              <a:rPr lang="uk-UA" altLang="en-US" dirty="0"/>
              <a:t>Нові аксесуари</a:t>
            </a:r>
            <a:r>
              <a:rPr lang="en-GB" altLang="en-US" dirty="0"/>
              <a:t>: ATW-CP-05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255F75A5-7FA1-46B0-96FC-0D99B2D63707}"/>
              </a:ext>
            </a:extLst>
          </p:cNvPr>
          <p:cNvGrpSpPr/>
          <p:nvPr/>
        </p:nvGrpSpPr>
        <p:grpSpPr>
          <a:xfrm>
            <a:off x="967112" y="2503961"/>
            <a:ext cx="10257775" cy="3579136"/>
            <a:chOff x="669758" y="2585356"/>
            <a:chExt cx="10257775" cy="3579136"/>
          </a:xfrm>
        </p:grpSpPr>
        <p:pic>
          <p:nvPicPr>
            <p:cNvPr id="4" name="Imagen 3" descr="Imagen que contiene interior, refrigerador, mostrador, cocina&#10;&#10;Descripción generada automáticamente">
              <a:extLst>
                <a:ext uri="{FF2B5EF4-FFF2-40B4-BE49-F238E27FC236}">
                  <a16:creationId xmlns:a16="http://schemas.microsoft.com/office/drawing/2014/main" id="{95D5AAC1-F154-4D9A-AC53-B0BDB4632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8829" y="2585356"/>
              <a:ext cx="5368704" cy="3579136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9758" y="3563301"/>
              <a:ext cx="3907554" cy="1831665"/>
            </a:xfrm>
            <a:prstGeom prst="rect">
              <a:avLst/>
            </a:prstGeom>
          </p:spPr>
        </p:pic>
        <p:cxnSp>
          <p:nvCxnSpPr>
            <p:cNvPr id="10" name="Connecteur droit avec flèche 11"/>
            <p:cNvCxnSpPr>
              <a:cxnSpLocks/>
              <a:endCxn id="8" idx="3"/>
            </p:cNvCxnSpPr>
            <p:nvPr/>
          </p:nvCxnSpPr>
          <p:spPr>
            <a:xfrm flipH="1">
              <a:off x="4577312" y="3844326"/>
              <a:ext cx="4041587" cy="634808"/>
            </a:xfrm>
            <a:prstGeom prst="straightConnector1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CD9818-3B63-4682-925E-ACA36DF210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37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Нові комплекти охолодження для </a:t>
            </a:r>
            <a:r>
              <a:rPr lang="en-GB" sz="1700" dirty="0" err="1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Yutaki-SCombi</a:t>
            </a:r>
            <a:r>
              <a:rPr lang="en-GB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:</a:t>
            </a:r>
          </a:p>
          <a:p>
            <a:pPr marL="536575" lvl="1" indent="-2730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/>
              <a:t>ATW-CKSC-02</a:t>
            </a:r>
            <a:r>
              <a:rPr lang="en-GB" sz="1600" dirty="0"/>
              <a:t>: </a:t>
            </a:r>
            <a:r>
              <a:rPr lang="ru-RU" sz="1600" dirty="0" err="1"/>
              <a:t>Включає</a:t>
            </a:r>
            <a:r>
              <a:rPr lang="ru-RU" sz="1600" dirty="0"/>
              <a:t> </a:t>
            </a:r>
            <a:r>
              <a:rPr lang="ru-RU" sz="1600" dirty="0" err="1"/>
              <a:t>додаткову</a:t>
            </a:r>
            <a:r>
              <a:rPr lang="ru-RU" sz="1600" dirty="0"/>
              <a:t> </a:t>
            </a:r>
            <a:r>
              <a:rPr lang="ru-RU" sz="1600" dirty="0" err="1"/>
              <a:t>ізоляцію</a:t>
            </a:r>
            <a:r>
              <a:rPr lang="ru-RU" sz="1600" dirty="0"/>
              <a:t>, </a:t>
            </a:r>
            <a:r>
              <a:rPr lang="ru-RU" sz="1600" dirty="0" err="1"/>
              <a:t>дренажний</a:t>
            </a:r>
            <a:r>
              <a:rPr lang="ru-RU" sz="1600" dirty="0"/>
              <a:t> патрубок та джампер</a:t>
            </a:r>
            <a:endParaRPr lang="en-GB" sz="1600" dirty="0"/>
          </a:p>
          <a:p>
            <a:pPr marL="536575" lvl="1" indent="-2730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/>
              <a:t>ATW-CKSC-03</a:t>
            </a:r>
            <a:r>
              <a:rPr lang="en-GB" sz="1600" dirty="0"/>
              <a:t>: </a:t>
            </a:r>
            <a:r>
              <a:rPr lang="ru-RU" sz="1600" dirty="0" err="1"/>
              <a:t>Включає</a:t>
            </a:r>
            <a:r>
              <a:rPr lang="ru-RU" sz="1600" dirty="0"/>
              <a:t> </a:t>
            </a:r>
            <a:r>
              <a:rPr lang="ru-RU" sz="1600" dirty="0" err="1"/>
              <a:t>додаткову</a:t>
            </a:r>
            <a:r>
              <a:rPr lang="ru-RU" sz="1600" dirty="0"/>
              <a:t> </a:t>
            </a:r>
            <a:r>
              <a:rPr lang="ru-RU" sz="1600" dirty="0" err="1"/>
              <a:t>ізоляцію</a:t>
            </a:r>
            <a:r>
              <a:rPr lang="ru-RU" sz="1600" dirty="0"/>
              <a:t>, </a:t>
            </a:r>
            <a:r>
              <a:rPr lang="ru-RU" sz="1600" dirty="0" err="1"/>
              <a:t>дренажний</a:t>
            </a:r>
            <a:r>
              <a:rPr lang="ru-RU" sz="1600" dirty="0"/>
              <a:t> патрубок та джампер</a:t>
            </a:r>
            <a:r>
              <a:rPr lang="en-GB" sz="1600" dirty="0"/>
              <a:t>, </a:t>
            </a:r>
            <a:r>
              <a:rPr lang="uk-UA" sz="1600" dirty="0"/>
              <a:t>дренажний насос</a:t>
            </a:r>
            <a:r>
              <a:rPr lang="en-GB" sz="1600" dirty="0"/>
              <a:t>, </a:t>
            </a:r>
            <a:r>
              <a:rPr lang="uk-UA" sz="1600" dirty="0"/>
              <a:t>дріт та шланг</a:t>
            </a:r>
            <a:endParaRPr lang="en-GB" sz="1600" dirty="0"/>
          </a:p>
        </p:txBody>
      </p:sp>
      <p:sp>
        <p:nvSpPr>
          <p:cNvPr id="17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 txBox="1">
            <a:spLocks/>
          </p:cNvSpPr>
          <p:nvPr/>
        </p:nvSpPr>
        <p:spPr>
          <a:xfrm>
            <a:off x="669758" y="557631"/>
            <a:ext cx="7729659" cy="4770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dirty="0"/>
              <a:t>3-9 </a:t>
            </a:r>
            <a:r>
              <a:rPr lang="uk-UA" altLang="en-US" dirty="0"/>
              <a:t>Нові аксесуари</a:t>
            </a:r>
            <a:r>
              <a:rPr lang="en-GB" altLang="en-US" dirty="0"/>
              <a:t>: </a:t>
            </a:r>
            <a:r>
              <a:rPr lang="uk-UA" altLang="en-US" dirty="0"/>
              <a:t>нові комплекти охолодження</a:t>
            </a:r>
            <a:endParaRPr lang="en-GB" altLang="en-US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8A4F62F2-B03F-4D74-8D30-497EA90F8EE1}"/>
              </a:ext>
            </a:extLst>
          </p:cNvPr>
          <p:cNvGrpSpPr/>
          <p:nvPr/>
        </p:nvGrpSpPr>
        <p:grpSpPr>
          <a:xfrm>
            <a:off x="1268492" y="2761477"/>
            <a:ext cx="3847723" cy="3122442"/>
            <a:chOff x="1431446" y="2761477"/>
            <a:chExt cx="3847723" cy="3122442"/>
          </a:xfrm>
        </p:grpSpPr>
        <p:pic>
          <p:nvPicPr>
            <p:cNvPr id="7" name="Imagen 6" descr="Imagen que contiene cuchillo&#10;&#10;Descripción generada automáticamente">
              <a:extLst>
                <a:ext uri="{FF2B5EF4-FFF2-40B4-BE49-F238E27FC236}">
                  <a16:creationId xmlns:a16="http://schemas.microsoft.com/office/drawing/2014/main" id="{7C8F4780-CCFD-4A5B-91E8-7151BFBA8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31446" y="3069254"/>
              <a:ext cx="3847723" cy="2814665"/>
            </a:xfrm>
            <a:prstGeom prst="rect">
              <a:avLst/>
            </a:prstGeom>
          </p:spPr>
        </p:pic>
        <p:sp>
          <p:nvSpPr>
            <p:cNvPr id="12" name="ZoneTexte 31">
              <a:extLst>
                <a:ext uri="{FF2B5EF4-FFF2-40B4-BE49-F238E27FC236}">
                  <a16:creationId xmlns:a16="http://schemas.microsoft.com/office/drawing/2014/main" id="{6942DD4A-4730-40D9-8437-774AEE19D282}"/>
                </a:ext>
              </a:extLst>
            </p:cNvPr>
            <p:cNvSpPr txBox="1"/>
            <p:nvPr/>
          </p:nvSpPr>
          <p:spPr>
            <a:xfrm>
              <a:off x="1431446" y="2761477"/>
              <a:ext cx="38477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accent1"/>
                  </a:solidFill>
                </a:rPr>
                <a:t>ATW-CKSC-02</a:t>
              </a:r>
              <a:endParaRPr lang="en-GB" sz="1100" dirty="0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648EFCF2-64E9-4C73-B0F6-B9C8D9ACDA4B}"/>
              </a:ext>
            </a:extLst>
          </p:cNvPr>
          <p:cNvGrpSpPr/>
          <p:nvPr/>
        </p:nvGrpSpPr>
        <p:grpSpPr>
          <a:xfrm>
            <a:off x="6597283" y="2761477"/>
            <a:ext cx="4326225" cy="2943292"/>
            <a:chOff x="6620718" y="2761477"/>
            <a:chExt cx="4326225" cy="2943292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75C49B1-CAAC-4D0E-8E79-EE1F3ED525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20718" y="3069254"/>
              <a:ext cx="4326225" cy="2635515"/>
            </a:xfrm>
            <a:prstGeom prst="rect">
              <a:avLst/>
            </a:prstGeom>
          </p:spPr>
        </p:pic>
        <p:sp>
          <p:nvSpPr>
            <p:cNvPr id="14" name="ZoneTexte 33">
              <a:extLst>
                <a:ext uri="{FF2B5EF4-FFF2-40B4-BE49-F238E27FC236}">
                  <a16:creationId xmlns:a16="http://schemas.microsoft.com/office/drawing/2014/main" id="{68A900F3-218B-43F7-86D2-8B831ABD5896}"/>
                </a:ext>
              </a:extLst>
            </p:cNvPr>
            <p:cNvSpPr txBox="1"/>
            <p:nvPr/>
          </p:nvSpPr>
          <p:spPr>
            <a:xfrm>
              <a:off x="6620718" y="2761477"/>
              <a:ext cx="432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accent1"/>
                  </a:solidFill>
                </a:rPr>
                <a:t>ATW-CKSC-03</a:t>
              </a:r>
              <a:endParaRPr lang="en-GB" sz="1100" dirty="0"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958981-83DA-46B1-83A2-EAD3BCFA5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7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Другий змішувальний комплект для встановлення в блок </a:t>
            </a:r>
            <a:r>
              <a:rPr lang="en-GB" sz="1700" dirty="0" err="1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Yutaki-SCombi</a:t>
            </a:r>
            <a:endParaRPr lang="en-GB" sz="1700" dirty="0">
              <a:solidFill>
                <a:schemeClr val="accent2"/>
              </a:solidFill>
              <a:ea typeface="Source Sans Pro ExtraLight" panose="020B0303030403020204" pitchFamily="34" charset="0"/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dirty="0" err="1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Простіший</a:t>
            </a:r>
            <a:r>
              <a:rPr lang="ru-RU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 монтаж: </a:t>
            </a:r>
            <a:r>
              <a:rPr lang="ru-RU" sz="1700" dirty="0" err="1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передня</a:t>
            </a:r>
            <a:r>
              <a:rPr lang="ru-RU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 </a:t>
            </a:r>
            <a:r>
              <a:rPr lang="ru-RU" sz="1700" dirty="0" err="1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частина</a:t>
            </a:r>
            <a:r>
              <a:rPr lang="ru-RU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 блоку, </a:t>
            </a:r>
            <a:r>
              <a:rPr lang="ru-RU" sz="1700" dirty="0" err="1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гнучкі</a:t>
            </a:r>
            <a:r>
              <a:rPr lang="ru-RU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 шланги, </a:t>
            </a:r>
            <a:r>
              <a:rPr lang="ru-RU" sz="1700" dirty="0" err="1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швидкі</a:t>
            </a:r>
            <a:r>
              <a:rPr lang="ru-RU" sz="1700" dirty="0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 </a:t>
            </a:r>
            <a:r>
              <a:rPr lang="ru-RU" sz="1700" dirty="0" err="1">
                <a:solidFill>
                  <a:schemeClr val="accent2"/>
                </a:solidFill>
                <a:ea typeface="Source Sans Pro ExtraLight" panose="020B0303030403020204" pitchFamily="34" charset="0"/>
                <a:cs typeface="+mj-cs"/>
              </a:rPr>
              <a:t>з’єднання</a:t>
            </a:r>
            <a:endParaRPr lang="en-GB" sz="1600" dirty="0"/>
          </a:p>
        </p:txBody>
      </p:sp>
      <p:sp>
        <p:nvSpPr>
          <p:cNvPr id="17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 txBox="1">
            <a:spLocks/>
          </p:cNvSpPr>
          <p:nvPr/>
        </p:nvSpPr>
        <p:spPr>
          <a:xfrm>
            <a:off x="669758" y="557631"/>
            <a:ext cx="7729659" cy="4770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dirty="0"/>
              <a:t>3-9 </a:t>
            </a:r>
            <a:r>
              <a:rPr lang="uk-UA" altLang="en-US" dirty="0"/>
              <a:t>Нові аксесуари</a:t>
            </a:r>
            <a:r>
              <a:rPr lang="en-GB" altLang="en-US" dirty="0"/>
              <a:t>: ATW-2TK-08</a:t>
            </a:r>
          </a:p>
        </p:txBody>
      </p:sp>
      <p:pic>
        <p:nvPicPr>
          <p:cNvPr id="11" name="Imagen 10" descr="Imagen que contiene refrigerador, abrir, cocina, computadora&#10;&#10;Descripción generada automáticamente">
            <a:extLst>
              <a:ext uri="{FF2B5EF4-FFF2-40B4-BE49-F238E27FC236}">
                <a16:creationId xmlns:a16="http://schemas.microsoft.com/office/drawing/2014/main" id="{6381B51B-6697-47DA-B3C2-5DEFAE010F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5894" y="1040040"/>
            <a:ext cx="2011104" cy="54422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D5483EA-6C21-48CF-98E2-04F7D50B62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310" y="1810757"/>
            <a:ext cx="4053840" cy="43485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0D26D74-D736-4CB3-A795-85210EDD94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8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 descr="Imagen que contiene refrigerador&#10;&#10;Descripción generada automáticamente">
            <a:extLst>
              <a:ext uri="{FF2B5EF4-FFF2-40B4-BE49-F238E27FC236}">
                <a16:creationId xmlns:a16="http://schemas.microsoft.com/office/drawing/2014/main" id="{07A80949-F69B-49F3-80AD-72F0012325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9153" y="3970986"/>
            <a:ext cx="888841" cy="2082052"/>
          </a:xfrm>
          <a:prstGeom prst="rect">
            <a:avLst/>
          </a:prstGeom>
        </p:spPr>
      </p:pic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1-1 </a:t>
            </a:r>
            <a:r>
              <a:rPr lang="en-US" dirty="0" err="1"/>
              <a:t>Yutaki</a:t>
            </a:r>
            <a:r>
              <a:rPr lang="en-US" dirty="0"/>
              <a:t>-S/</a:t>
            </a:r>
            <a:r>
              <a:rPr lang="en-US" dirty="0" err="1"/>
              <a:t>SCombi</a:t>
            </a:r>
            <a:r>
              <a:rPr lang="en-US" dirty="0"/>
              <a:t> line-up 2022</a:t>
            </a:r>
            <a:endParaRPr lang="es-ES" dirty="0"/>
          </a:p>
        </p:txBody>
      </p:sp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err="1"/>
              <a:t>Yutaki</a:t>
            </a:r>
            <a:r>
              <a:rPr lang="en-GB" dirty="0"/>
              <a:t>-S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1500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1500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1500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1500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1500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 err="1"/>
              <a:t>Yutaki-SCombi</a:t>
            </a:r>
            <a:endParaRPr lang="es-ES" dirty="0"/>
          </a:p>
        </p:txBody>
      </p:sp>
      <p:graphicFrame>
        <p:nvGraphicFramePr>
          <p:cNvPr id="8" name="Tableau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61435"/>
              </p:ext>
            </p:extLst>
          </p:nvPr>
        </p:nvGraphicFramePr>
        <p:xfrm>
          <a:off x="2903136" y="4510609"/>
          <a:ext cx="4456029" cy="1001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8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82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82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82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0732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rgbClr val="C41631"/>
                          </a:solidFill>
                        </a:rPr>
                        <a:t>HP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2,5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73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1400" b="1" i="0" u="none" strike="noStrike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kW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4,3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30230"/>
              </p:ext>
            </p:extLst>
          </p:nvPr>
        </p:nvGraphicFramePr>
        <p:xfrm>
          <a:off x="2903136" y="1915554"/>
          <a:ext cx="5541195" cy="10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3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32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32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3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32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2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32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11364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rgbClr val="C41631"/>
                          </a:solidFill>
                        </a:rPr>
                        <a:t>HP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2,5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C41631"/>
                          </a:solidFill>
                        </a:rPr>
                        <a:t>10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36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1400" b="1" i="0" u="none" strike="noStrike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kW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4,3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416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" name="Imag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064" y="4155433"/>
            <a:ext cx="550171" cy="353970"/>
          </a:xfrm>
          <a:prstGeom prst="rect">
            <a:avLst/>
          </a:prstGeom>
        </p:spPr>
      </p:pic>
      <p:pic>
        <p:nvPicPr>
          <p:cNvPr id="23" name="Imag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525" y="1560419"/>
            <a:ext cx="550171" cy="353970"/>
          </a:xfrm>
          <a:prstGeom prst="rect">
            <a:avLst/>
          </a:prstGeom>
        </p:spPr>
      </p:pic>
      <p:pic>
        <p:nvPicPr>
          <p:cNvPr id="27" name="Image 33"/>
          <p:cNvPicPr>
            <a:picLocks noChangeAspect="1"/>
          </p:cNvPicPr>
          <p:nvPr/>
        </p:nvPicPr>
        <p:blipFill rotWithShape="1">
          <a:blip r:embed="rId4"/>
          <a:srcRect l="24969" t="15678" b="10540"/>
          <a:stretch/>
        </p:blipFill>
        <p:spPr>
          <a:xfrm>
            <a:off x="4507115" y="1355008"/>
            <a:ext cx="557710" cy="562129"/>
          </a:xfrm>
          <a:prstGeom prst="rect">
            <a:avLst/>
          </a:prstGeom>
        </p:spPr>
      </p:pic>
      <p:pic>
        <p:nvPicPr>
          <p:cNvPr id="32" name="Image 33"/>
          <p:cNvPicPr>
            <a:picLocks noChangeAspect="1"/>
          </p:cNvPicPr>
          <p:nvPr/>
        </p:nvPicPr>
        <p:blipFill rotWithShape="1">
          <a:blip r:embed="rId4"/>
          <a:srcRect l="24969" t="15678" b="10540"/>
          <a:stretch/>
        </p:blipFill>
        <p:spPr>
          <a:xfrm>
            <a:off x="4529475" y="3947877"/>
            <a:ext cx="557710" cy="562129"/>
          </a:xfrm>
          <a:prstGeom prst="rect">
            <a:avLst/>
          </a:prstGeom>
        </p:spPr>
      </p:pic>
      <p:pic>
        <p:nvPicPr>
          <p:cNvPr id="15" name="Imagen 14" descr="Imagen que contiene conector, electrónica&#10;&#10;Descripción generada automáticamente">
            <a:extLst>
              <a:ext uri="{FF2B5EF4-FFF2-40B4-BE49-F238E27FC236}">
                <a16:creationId xmlns:a16="http://schemas.microsoft.com/office/drawing/2014/main" id="{E2FF433B-2105-41C5-B240-EC51C9F9AD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7555" y="1630962"/>
            <a:ext cx="1171844" cy="15468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D7567DB-6891-41E2-9968-4A78AF842F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7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78BE9DF9-BD6C-468A-BE7F-B80D9C4C9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6" y="3022385"/>
            <a:ext cx="6944381" cy="1637750"/>
          </a:xfrm>
        </p:spPr>
        <p:txBody>
          <a:bodyPr/>
          <a:lstStyle/>
          <a:p>
            <a:r>
              <a:rPr lang="en-US" altLang="en-US" dirty="0" err="1"/>
              <a:t>Yutaki</a:t>
            </a:r>
            <a:r>
              <a:rPr lang="en-US" altLang="en-US" dirty="0"/>
              <a:t>-S</a:t>
            </a: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45C30FB-F843-4BC3-A790-D1A34B440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04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042102-1135-4A96-9768-F514A0248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3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4-1 </a:t>
            </a:r>
            <a:r>
              <a:rPr lang="uk-UA" dirty="0"/>
              <a:t>Новий дизайн</a:t>
            </a:r>
            <a:br>
              <a:rPr lang="en-US" dirty="0"/>
            </a:b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Новий дизайн гідромодуля </a:t>
            </a:r>
            <a:endParaRPr lang="en-US" dirty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DE977540-00C6-4FCE-A50B-6838F54E474F}"/>
              </a:ext>
            </a:extLst>
          </p:cNvPr>
          <p:cNvGrpSpPr/>
          <p:nvPr/>
        </p:nvGrpSpPr>
        <p:grpSpPr>
          <a:xfrm>
            <a:off x="1449636" y="1625586"/>
            <a:ext cx="9292728" cy="4202752"/>
            <a:chOff x="1449636" y="1625586"/>
            <a:chExt cx="9292728" cy="4202752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AA465181-567D-4D66-967D-C6A545E9F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9636" y="2220737"/>
              <a:ext cx="2265473" cy="3247178"/>
            </a:xfrm>
            <a:prstGeom prst="rect">
              <a:avLst/>
            </a:prstGeom>
            <a:effectLst>
              <a:softEdge rad="127000"/>
            </a:effectLst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B0A3ED76-716C-4AEC-B02C-0A15B5D32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32969" y="1830391"/>
              <a:ext cx="3009395" cy="3997947"/>
            </a:xfrm>
            <a:prstGeom prst="rect">
              <a:avLst/>
            </a:prstGeom>
            <a:effectLst>
              <a:softEdge rad="127000"/>
            </a:effec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82331C93-AD9D-4390-BDF6-CAF8E5404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49607" y="1625586"/>
              <a:ext cx="2857500" cy="4202752"/>
            </a:xfrm>
            <a:prstGeom prst="rect">
              <a:avLst/>
            </a:prstGeom>
            <a:effectLst>
              <a:softEdge rad="317500"/>
            </a:effectLst>
          </p:spPr>
        </p:pic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30D633-BCE8-491C-A75C-C795158E5E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99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4-1 </a:t>
            </a:r>
            <a:r>
              <a:rPr lang="uk-UA" dirty="0"/>
              <a:t>Новий дизайн</a:t>
            </a:r>
            <a:br>
              <a:rPr lang="en-US" dirty="0"/>
            </a:b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Новий дизайн гідромодуля </a:t>
            </a:r>
            <a:endParaRPr lang="en-US" dirty="0"/>
          </a:p>
        </p:txBody>
      </p:sp>
      <p:pic>
        <p:nvPicPr>
          <p:cNvPr id="3" name="Imagen 2" descr="Imagen que contiene tabla, refrigerador&#10;&#10;Descripción generada automáticamente">
            <a:extLst>
              <a:ext uri="{FF2B5EF4-FFF2-40B4-BE49-F238E27FC236}">
                <a16:creationId xmlns:a16="http://schemas.microsoft.com/office/drawing/2014/main" id="{C0C3634F-C65B-485C-9B9C-84966D3C8F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3700" y="1605884"/>
            <a:ext cx="2755352" cy="420275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4D17913-6F6B-4D87-9E12-D15CE9B995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2555" y="1946604"/>
            <a:ext cx="3100971" cy="3521311"/>
          </a:xfrm>
          <a:prstGeom prst="rect">
            <a:avLst/>
          </a:prstGeom>
        </p:spPr>
      </p:pic>
      <p:pic>
        <p:nvPicPr>
          <p:cNvPr id="9" name="Imagen 8" descr="Texto, Pizarra&#10;&#10;Descripción generada automáticamente">
            <a:extLst>
              <a:ext uri="{FF2B5EF4-FFF2-40B4-BE49-F238E27FC236}">
                <a16:creationId xmlns:a16="http://schemas.microsoft.com/office/drawing/2014/main" id="{0CFC62F0-94C9-4184-A3FB-4B2D439D2C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8" y="1946606"/>
            <a:ext cx="2349434" cy="35213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B1FA8F-142F-4CCE-9D5A-F0E2010EED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5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4-2 </a:t>
            </a:r>
            <a:r>
              <a:rPr lang="uk-UA" altLang="ja-JP" dirty="0"/>
              <a:t>Огляд компонентів</a:t>
            </a:r>
            <a:endParaRPr lang="es-ES" dirty="0"/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B5B82758-150F-4FE7-9B3B-CEBB52AF3F0E}"/>
              </a:ext>
            </a:extLst>
          </p:cNvPr>
          <p:cNvGrpSpPr/>
          <p:nvPr/>
        </p:nvGrpSpPr>
        <p:grpSpPr>
          <a:xfrm>
            <a:off x="702406" y="1654078"/>
            <a:ext cx="10652133" cy="4201905"/>
            <a:chOff x="702406" y="1436804"/>
            <a:chExt cx="10652133" cy="4201905"/>
          </a:xfrm>
        </p:grpSpPr>
        <p:pic>
          <p:nvPicPr>
            <p:cNvPr id="49" name="Picture 3" descr="image022">
              <a:extLst>
                <a:ext uri="{FF2B5EF4-FFF2-40B4-BE49-F238E27FC236}">
                  <a16:creationId xmlns:a16="http://schemas.microsoft.com/office/drawing/2014/main" id="{30FC5314-2660-40EA-8E01-CA256B41A5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70" y="1612163"/>
              <a:ext cx="1750665" cy="3501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Imagen 11" descr="image019">
              <a:extLst>
                <a:ext uri="{FF2B5EF4-FFF2-40B4-BE49-F238E27FC236}">
                  <a16:creationId xmlns:a16="http://schemas.microsoft.com/office/drawing/2014/main" id="{0FC4CCD8-67E6-4FBE-AC4F-187FEC137A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939" y="1612163"/>
              <a:ext cx="2199793" cy="3633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4" name="Connecteur droit avec flèche 45">
              <a:extLst>
                <a:ext uri="{FF2B5EF4-FFF2-40B4-BE49-F238E27FC236}">
                  <a16:creationId xmlns:a16="http://schemas.microsoft.com/office/drawing/2014/main" id="{A18380DA-F61D-4CAC-87BE-960581244688}"/>
                </a:ext>
              </a:extLst>
            </p:cNvPr>
            <p:cNvCxnSpPr>
              <a:cxnSpLocks/>
              <a:stCxn id="35" idx="3"/>
            </p:cNvCxnSpPr>
            <p:nvPr/>
          </p:nvCxnSpPr>
          <p:spPr>
            <a:xfrm flipV="1">
              <a:off x="2902198" y="5167810"/>
              <a:ext cx="836882" cy="301622"/>
            </a:xfrm>
            <a:prstGeom prst="straightConnector1">
              <a:avLst/>
            </a:prstGeom>
            <a:ln>
              <a:solidFill>
                <a:srgbClr val="C4163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6427D060-E8C2-43F8-BE2A-F97033D350EE}"/>
                </a:ext>
              </a:extLst>
            </p:cNvPr>
            <p:cNvSpPr txBox="1"/>
            <p:nvPr/>
          </p:nvSpPr>
          <p:spPr>
            <a:xfrm>
              <a:off x="1066759" y="5300155"/>
              <a:ext cx="18354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Труби опалення</a:t>
              </a:r>
              <a:endParaRPr lang="en-GB" sz="1600" dirty="0"/>
            </a:p>
          </p:txBody>
        </p:sp>
        <p:cxnSp>
          <p:nvCxnSpPr>
            <p:cNvPr id="37" name="Connecteur droit avec flèche 42">
              <a:extLst>
                <a:ext uri="{FF2B5EF4-FFF2-40B4-BE49-F238E27FC236}">
                  <a16:creationId xmlns:a16="http://schemas.microsoft.com/office/drawing/2014/main" id="{9BE1C4C0-0419-4733-AA88-36E1BFA2EB4A}"/>
                </a:ext>
              </a:extLst>
            </p:cNvPr>
            <p:cNvCxnSpPr>
              <a:cxnSpLocks/>
              <a:stCxn id="38" idx="3"/>
            </p:cNvCxnSpPr>
            <p:nvPr/>
          </p:nvCxnSpPr>
          <p:spPr>
            <a:xfrm flipV="1">
              <a:off x="2902198" y="5017194"/>
              <a:ext cx="710135" cy="18661"/>
            </a:xfrm>
            <a:prstGeom prst="straightConnector1">
              <a:avLst/>
            </a:prstGeom>
            <a:ln>
              <a:solidFill>
                <a:srgbClr val="C4163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FEFE0C45-CA28-49BA-9CD8-8DEE9A90A12D}"/>
                </a:ext>
              </a:extLst>
            </p:cNvPr>
            <p:cNvSpPr txBox="1"/>
            <p:nvPr/>
          </p:nvSpPr>
          <p:spPr>
            <a:xfrm>
              <a:off x="1722130" y="4866578"/>
              <a:ext cx="11800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600" dirty="0"/>
                <a:t>Манометр</a:t>
              </a:r>
              <a:endParaRPr lang="en-GB" sz="1600" dirty="0"/>
            </a:p>
          </p:txBody>
        </p:sp>
        <p:cxnSp>
          <p:nvCxnSpPr>
            <p:cNvPr id="41" name="Connecteur droit avec flèche 11">
              <a:extLst>
                <a:ext uri="{FF2B5EF4-FFF2-40B4-BE49-F238E27FC236}">
                  <a16:creationId xmlns:a16="http://schemas.microsoft.com/office/drawing/2014/main" id="{7C6E3227-8061-49AC-A1CD-7718C74A9478}"/>
                </a:ext>
              </a:extLst>
            </p:cNvPr>
            <p:cNvCxnSpPr>
              <a:cxnSpLocks/>
              <a:stCxn id="42" idx="3"/>
            </p:cNvCxnSpPr>
            <p:nvPr/>
          </p:nvCxnSpPr>
          <p:spPr>
            <a:xfrm flipV="1">
              <a:off x="2902198" y="4426196"/>
              <a:ext cx="972685" cy="123110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0BD8FB6C-1576-423D-984C-773E83E8B4E2}"/>
                </a:ext>
              </a:extLst>
            </p:cNvPr>
            <p:cNvSpPr txBox="1"/>
            <p:nvPr/>
          </p:nvSpPr>
          <p:spPr>
            <a:xfrm>
              <a:off x="1066759" y="4256918"/>
              <a:ext cx="18354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Кульовий кран з фільтром</a:t>
              </a:r>
              <a:endParaRPr lang="es-ES" sz="1600" dirty="0"/>
            </a:p>
          </p:txBody>
        </p:sp>
        <p:cxnSp>
          <p:nvCxnSpPr>
            <p:cNvPr id="45" name="Connecteur droit avec flèche 11">
              <a:extLst>
                <a:ext uri="{FF2B5EF4-FFF2-40B4-BE49-F238E27FC236}">
                  <a16:creationId xmlns:a16="http://schemas.microsoft.com/office/drawing/2014/main" id="{9F938A66-6250-4718-98B7-055F39D4F18E}"/>
                </a:ext>
              </a:extLst>
            </p:cNvPr>
            <p:cNvCxnSpPr>
              <a:cxnSpLocks/>
              <a:stCxn id="46" idx="3"/>
            </p:cNvCxnSpPr>
            <p:nvPr/>
          </p:nvCxnSpPr>
          <p:spPr>
            <a:xfrm flipV="1">
              <a:off x="2902198" y="3800918"/>
              <a:ext cx="1289556" cy="123110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41DC8824-5F12-47D7-8C94-9C3D9CA08F39}"/>
                </a:ext>
              </a:extLst>
            </p:cNvPr>
            <p:cNvSpPr txBox="1"/>
            <p:nvPr/>
          </p:nvSpPr>
          <p:spPr>
            <a:xfrm>
              <a:off x="1066759" y="3631640"/>
              <a:ext cx="18354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Розширювальний клапан</a:t>
              </a:r>
              <a:endParaRPr lang="es-ES" sz="1600" dirty="0"/>
            </a:p>
          </p:txBody>
        </p:sp>
        <p:cxnSp>
          <p:nvCxnSpPr>
            <p:cNvPr id="48" name="Connecteur droit avec flèche 11">
              <a:extLst>
                <a:ext uri="{FF2B5EF4-FFF2-40B4-BE49-F238E27FC236}">
                  <a16:creationId xmlns:a16="http://schemas.microsoft.com/office/drawing/2014/main" id="{0014800F-1BE1-4422-8EBC-80DFCB46AA99}"/>
                </a:ext>
              </a:extLst>
            </p:cNvPr>
            <p:cNvCxnSpPr>
              <a:cxnSpLocks/>
              <a:stCxn id="51" idx="3"/>
            </p:cNvCxnSpPr>
            <p:nvPr/>
          </p:nvCxnSpPr>
          <p:spPr>
            <a:xfrm flipV="1">
              <a:off x="2902198" y="3260833"/>
              <a:ext cx="972685" cy="122001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B3AD6054-C8BF-4AFB-9EDD-A64E4175C84B}"/>
                </a:ext>
              </a:extLst>
            </p:cNvPr>
            <p:cNvSpPr txBox="1"/>
            <p:nvPr/>
          </p:nvSpPr>
          <p:spPr>
            <a:xfrm>
              <a:off x="1066759" y="3090446"/>
              <a:ext cx="18354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Циркуляційний насос</a:t>
              </a:r>
              <a:endParaRPr lang="es-ES" sz="1600" dirty="0"/>
            </a:p>
          </p:txBody>
        </p:sp>
        <p:cxnSp>
          <p:nvCxnSpPr>
            <p:cNvPr id="52" name="Connecteur droit avec flèche 11">
              <a:extLst>
                <a:ext uri="{FF2B5EF4-FFF2-40B4-BE49-F238E27FC236}">
                  <a16:creationId xmlns:a16="http://schemas.microsoft.com/office/drawing/2014/main" id="{9A22CC4E-D490-4505-9500-C5AA65E7915E}"/>
                </a:ext>
              </a:extLst>
            </p:cNvPr>
            <p:cNvCxnSpPr>
              <a:cxnSpLocks/>
              <a:stCxn id="53" idx="3"/>
            </p:cNvCxnSpPr>
            <p:nvPr/>
          </p:nvCxnSpPr>
          <p:spPr>
            <a:xfrm flipV="1">
              <a:off x="2902199" y="2385764"/>
              <a:ext cx="836881" cy="123110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BD14BFEE-9D73-4ED2-9E26-A0424F86F77A}"/>
                </a:ext>
              </a:extLst>
            </p:cNvPr>
            <p:cNvSpPr txBox="1"/>
            <p:nvPr/>
          </p:nvSpPr>
          <p:spPr>
            <a:xfrm>
              <a:off x="702406" y="2216486"/>
              <a:ext cx="21997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Резервний електрокалорифер</a:t>
              </a:r>
              <a:endParaRPr lang="es-ES" sz="1600" dirty="0"/>
            </a:p>
          </p:txBody>
        </p:sp>
        <p:cxnSp>
          <p:nvCxnSpPr>
            <p:cNvPr id="56" name="Connecteur droit avec flèche 11">
              <a:extLst>
                <a:ext uri="{FF2B5EF4-FFF2-40B4-BE49-F238E27FC236}">
                  <a16:creationId xmlns:a16="http://schemas.microsoft.com/office/drawing/2014/main" id="{8153D72E-0D9F-4BF5-B371-D51419175201}"/>
                </a:ext>
              </a:extLst>
            </p:cNvPr>
            <p:cNvCxnSpPr>
              <a:cxnSpLocks/>
              <a:stCxn id="57" idx="3"/>
            </p:cNvCxnSpPr>
            <p:nvPr/>
          </p:nvCxnSpPr>
          <p:spPr>
            <a:xfrm>
              <a:off x="2902199" y="2047209"/>
              <a:ext cx="1090710" cy="0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645F592E-6B99-4578-A022-0DAEDE532F05}"/>
                </a:ext>
              </a:extLst>
            </p:cNvPr>
            <p:cNvSpPr txBox="1"/>
            <p:nvPr/>
          </p:nvSpPr>
          <p:spPr>
            <a:xfrm>
              <a:off x="702406" y="1877932"/>
              <a:ext cx="21997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600" dirty="0" err="1"/>
                <a:t>Запо</a:t>
              </a:r>
              <a:r>
                <a:rPr lang="uk-UA" sz="1600" dirty="0" err="1"/>
                <a:t>біжний</a:t>
              </a:r>
              <a:r>
                <a:rPr lang="uk-UA" sz="1600" dirty="0"/>
                <a:t> клапан</a:t>
              </a:r>
              <a:endParaRPr lang="es-ES" sz="1600" dirty="0"/>
            </a:p>
          </p:txBody>
        </p:sp>
        <p:cxnSp>
          <p:nvCxnSpPr>
            <p:cNvPr id="59" name="Connecteur droit avec flèche 12">
              <a:extLst>
                <a:ext uri="{FF2B5EF4-FFF2-40B4-BE49-F238E27FC236}">
                  <a16:creationId xmlns:a16="http://schemas.microsoft.com/office/drawing/2014/main" id="{0E53F3A9-1C9D-4185-A1BA-6A96DD1CF46D}"/>
                </a:ext>
              </a:extLst>
            </p:cNvPr>
            <p:cNvCxnSpPr>
              <a:cxnSpLocks/>
              <a:endCxn id="61" idx="1"/>
            </p:cNvCxnSpPr>
            <p:nvPr/>
          </p:nvCxnSpPr>
          <p:spPr>
            <a:xfrm>
              <a:off x="7324253" y="3259723"/>
              <a:ext cx="1536382" cy="0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avec flèche 14">
              <a:extLst>
                <a:ext uri="{FF2B5EF4-FFF2-40B4-BE49-F238E27FC236}">
                  <a16:creationId xmlns:a16="http://schemas.microsoft.com/office/drawing/2014/main" id="{650D1250-18A2-43F0-97EB-B8D9E9F3A4E8}"/>
                </a:ext>
              </a:extLst>
            </p:cNvPr>
            <p:cNvCxnSpPr>
              <a:cxnSpLocks/>
              <a:endCxn id="67" idx="1"/>
            </p:cNvCxnSpPr>
            <p:nvPr/>
          </p:nvCxnSpPr>
          <p:spPr>
            <a:xfrm>
              <a:off x="7324253" y="4415029"/>
              <a:ext cx="1536382" cy="0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73D57D70-0412-4AA8-B8FB-E8E3A6544F8B}"/>
                </a:ext>
              </a:extLst>
            </p:cNvPr>
            <p:cNvSpPr txBox="1"/>
            <p:nvPr/>
          </p:nvSpPr>
          <p:spPr>
            <a:xfrm>
              <a:off x="8860635" y="3090446"/>
              <a:ext cx="16437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1600" dirty="0"/>
                <a:t>Плата керування</a:t>
              </a:r>
              <a:endParaRPr lang="es-ES" sz="1600" dirty="0"/>
            </a:p>
          </p:txBody>
        </p:sp>
        <p:sp>
          <p:nvSpPr>
            <p:cNvPr id="67" name="CuadroTexto 66">
              <a:extLst>
                <a:ext uri="{FF2B5EF4-FFF2-40B4-BE49-F238E27FC236}">
                  <a16:creationId xmlns:a16="http://schemas.microsoft.com/office/drawing/2014/main" id="{D1023AF6-24F5-4A69-9DF8-2EE35B6B72B3}"/>
                </a:ext>
              </a:extLst>
            </p:cNvPr>
            <p:cNvSpPr txBox="1"/>
            <p:nvPr/>
          </p:nvSpPr>
          <p:spPr>
            <a:xfrm>
              <a:off x="8860635" y="4245752"/>
              <a:ext cx="10333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/>
                <a:t>LCD</a:t>
              </a:r>
              <a:r>
                <a:rPr lang="uk-UA" sz="1600" dirty="0"/>
                <a:t>-пульт</a:t>
              </a:r>
              <a:endParaRPr lang="en-GB" sz="1600" dirty="0"/>
            </a:p>
          </p:txBody>
        </p:sp>
        <p:cxnSp>
          <p:nvCxnSpPr>
            <p:cNvPr id="68" name="Connecteur droit avec flèche 14">
              <a:extLst>
                <a:ext uri="{FF2B5EF4-FFF2-40B4-BE49-F238E27FC236}">
                  <a16:creationId xmlns:a16="http://schemas.microsoft.com/office/drawing/2014/main" id="{572D6BDA-1AD3-4328-B78A-9F5A360541D9}"/>
                </a:ext>
              </a:extLst>
            </p:cNvPr>
            <p:cNvCxnSpPr>
              <a:cxnSpLocks/>
              <a:endCxn id="70" idx="1"/>
            </p:cNvCxnSpPr>
            <p:nvPr/>
          </p:nvCxnSpPr>
          <p:spPr>
            <a:xfrm>
              <a:off x="8102851" y="3837376"/>
              <a:ext cx="757784" cy="123111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CuadroTexto 69">
              <a:extLst>
                <a:ext uri="{FF2B5EF4-FFF2-40B4-BE49-F238E27FC236}">
                  <a16:creationId xmlns:a16="http://schemas.microsoft.com/office/drawing/2014/main" id="{96D6CEC6-22BC-4E57-A864-7284BEF8D8EB}"/>
                </a:ext>
              </a:extLst>
            </p:cNvPr>
            <p:cNvSpPr txBox="1"/>
            <p:nvPr/>
          </p:nvSpPr>
          <p:spPr>
            <a:xfrm>
              <a:off x="8860635" y="3668099"/>
              <a:ext cx="17506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Розширювальний бак</a:t>
              </a:r>
              <a:endParaRPr lang="en-GB" sz="1600" dirty="0"/>
            </a:p>
          </p:txBody>
        </p:sp>
        <p:cxnSp>
          <p:nvCxnSpPr>
            <p:cNvPr id="71" name="Connecteur droit avec flèche 14">
              <a:extLst>
                <a:ext uri="{FF2B5EF4-FFF2-40B4-BE49-F238E27FC236}">
                  <a16:creationId xmlns:a16="http://schemas.microsoft.com/office/drawing/2014/main" id="{48C58C83-37EE-467A-9211-AFC6D1F8F106}"/>
                </a:ext>
              </a:extLst>
            </p:cNvPr>
            <p:cNvCxnSpPr>
              <a:cxnSpLocks/>
              <a:endCxn id="72" idx="1"/>
            </p:cNvCxnSpPr>
            <p:nvPr/>
          </p:nvCxnSpPr>
          <p:spPr>
            <a:xfrm>
              <a:off x="7570603" y="5032015"/>
              <a:ext cx="1290032" cy="266253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CuadroTexto 71">
              <a:extLst>
                <a:ext uri="{FF2B5EF4-FFF2-40B4-BE49-F238E27FC236}">
                  <a16:creationId xmlns:a16="http://schemas.microsoft.com/office/drawing/2014/main" id="{F662C5A0-EC43-4869-9F98-F6AC04B8510A}"/>
                </a:ext>
              </a:extLst>
            </p:cNvPr>
            <p:cNvSpPr txBox="1"/>
            <p:nvPr/>
          </p:nvSpPr>
          <p:spPr>
            <a:xfrm>
              <a:off x="8860635" y="5005880"/>
              <a:ext cx="16092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Труби холодоагенту</a:t>
              </a:r>
              <a:endParaRPr lang="en-GB" sz="1600" dirty="0"/>
            </a:p>
          </p:txBody>
        </p:sp>
        <p:cxnSp>
          <p:nvCxnSpPr>
            <p:cNvPr id="77" name="Connecteur droit avec flèche 38">
              <a:extLst>
                <a:ext uri="{FF2B5EF4-FFF2-40B4-BE49-F238E27FC236}">
                  <a16:creationId xmlns:a16="http://schemas.microsoft.com/office/drawing/2014/main" id="{B894A921-DED3-465A-9FDB-22C27E64347C}"/>
                </a:ext>
              </a:extLst>
            </p:cNvPr>
            <p:cNvCxnSpPr>
              <a:cxnSpLocks/>
              <a:endCxn id="80" idx="1"/>
            </p:cNvCxnSpPr>
            <p:nvPr/>
          </p:nvCxnSpPr>
          <p:spPr>
            <a:xfrm flipV="1">
              <a:off x="7785980" y="2020743"/>
              <a:ext cx="1074654" cy="9788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CuadroTexto 79">
              <a:extLst>
                <a:ext uri="{FF2B5EF4-FFF2-40B4-BE49-F238E27FC236}">
                  <a16:creationId xmlns:a16="http://schemas.microsoft.com/office/drawing/2014/main" id="{0CA6CE26-A55D-4CD2-817B-732C58D74A02}"/>
                </a:ext>
              </a:extLst>
            </p:cNvPr>
            <p:cNvSpPr txBox="1"/>
            <p:nvPr/>
          </p:nvSpPr>
          <p:spPr>
            <a:xfrm>
              <a:off x="8860634" y="1851466"/>
              <a:ext cx="24939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Датчик тиску води</a:t>
              </a:r>
              <a:endParaRPr lang="en-GB" sz="1600" dirty="0"/>
            </a:p>
          </p:txBody>
        </p:sp>
        <p:cxnSp>
          <p:nvCxnSpPr>
            <p:cNvPr id="81" name="Connecteur droit avec flèche 12">
              <a:extLst>
                <a:ext uri="{FF2B5EF4-FFF2-40B4-BE49-F238E27FC236}">
                  <a16:creationId xmlns:a16="http://schemas.microsoft.com/office/drawing/2014/main" id="{6005A85C-C286-4020-8F77-100C9B1705D1}"/>
                </a:ext>
              </a:extLst>
            </p:cNvPr>
            <p:cNvCxnSpPr>
              <a:cxnSpLocks/>
              <a:endCxn id="82" idx="1"/>
            </p:cNvCxnSpPr>
            <p:nvPr/>
          </p:nvCxnSpPr>
          <p:spPr>
            <a:xfrm flipV="1">
              <a:off x="7460055" y="1606081"/>
              <a:ext cx="1400580" cy="293576"/>
            </a:xfrm>
            <a:prstGeom prst="straightConnector1">
              <a:avLst/>
            </a:prstGeom>
            <a:ln>
              <a:solidFill>
                <a:srgbClr val="C4163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CuadroTexto 81">
              <a:extLst>
                <a:ext uri="{FF2B5EF4-FFF2-40B4-BE49-F238E27FC236}">
                  <a16:creationId xmlns:a16="http://schemas.microsoft.com/office/drawing/2014/main" id="{A626FFC0-CE8D-4CFF-87E7-6E66A7618BF9}"/>
                </a:ext>
              </a:extLst>
            </p:cNvPr>
            <p:cNvSpPr txBox="1"/>
            <p:nvPr/>
          </p:nvSpPr>
          <p:spPr>
            <a:xfrm>
              <a:off x="8860635" y="1436804"/>
              <a:ext cx="19967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Продувний клапан</a:t>
              </a:r>
              <a:endParaRPr lang="es-ES" sz="1600" dirty="0"/>
            </a:p>
          </p:txBody>
        </p:sp>
      </p:grp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99A6A15-693A-4714-A686-E07580FC1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02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4-3 </a:t>
            </a:r>
            <a:r>
              <a:rPr lang="uk-UA" dirty="0"/>
              <a:t>Покращення у платі керування</a:t>
            </a:r>
            <a:endParaRPr lang="es-ES" dirty="0"/>
          </a:p>
        </p:txBody>
      </p:sp>
      <p:sp>
        <p:nvSpPr>
          <p:cNvPr id="49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Раціоналізація входів-виходів</a:t>
            </a:r>
            <a:endParaRPr lang="en-GB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Додаткові</a:t>
            </a:r>
            <a:r>
              <a:rPr lang="ru-RU" dirty="0"/>
              <a:t> </a:t>
            </a:r>
            <a:r>
              <a:rPr lang="ru-RU" dirty="0" err="1"/>
              <a:t>з’єднання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живлення</a:t>
            </a:r>
            <a:r>
              <a:rPr lang="ru-RU" dirty="0"/>
              <a:t> та </a:t>
            </a:r>
            <a:r>
              <a:rPr lang="ru-RU" dirty="0" err="1"/>
              <a:t>заземлення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включені</a:t>
            </a:r>
            <a:r>
              <a:rPr lang="ru-RU" dirty="0"/>
              <a:t> в </a:t>
            </a:r>
            <a:r>
              <a:rPr lang="ru-RU" dirty="0" err="1"/>
              <a:t>клемну</a:t>
            </a:r>
            <a:r>
              <a:rPr lang="ru-RU" dirty="0"/>
              <a:t> плату,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пряме</a:t>
            </a:r>
            <a:r>
              <a:rPr lang="ru-RU" dirty="0"/>
              <a:t> </a:t>
            </a:r>
            <a:r>
              <a:rPr lang="ru-RU" dirty="0" err="1"/>
              <a:t>підключення</a:t>
            </a:r>
            <a:r>
              <a:rPr lang="ru-RU" dirty="0"/>
              <a:t> </a:t>
            </a:r>
            <a:r>
              <a:rPr lang="ru-RU" dirty="0" err="1"/>
              <a:t>аксесуарів</a:t>
            </a:r>
            <a:r>
              <a:rPr lang="en-GB" dirty="0"/>
              <a:t>, </a:t>
            </a:r>
            <a:r>
              <a:rPr lang="uk-UA" dirty="0"/>
              <a:t>таких як ресивер кімнатного термостата</a:t>
            </a:r>
            <a:r>
              <a:rPr lang="en-GB" dirty="0"/>
              <a:t>, Hi-</a:t>
            </a:r>
            <a:r>
              <a:rPr lang="en-GB" dirty="0" err="1"/>
              <a:t>Kumo</a:t>
            </a:r>
            <a:r>
              <a:rPr lang="en-GB" dirty="0"/>
              <a:t>/</a:t>
            </a:r>
            <a:r>
              <a:rPr lang="en-GB" dirty="0" err="1"/>
              <a:t>TaHoma</a:t>
            </a:r>
            <a:r>
              <a:rPr lang="en-GB" dirty="0"/>
              <a:t> ATW-TAG-02 , KNX</a:t>
            </a:r>
            <a:r>
              <a:rPr lang="uk-UA" dirty="0"/>
              <a:t> шлюз</a:t>
            </a:r>
            <a:r>
              <a:rPr lang="en-GB" dirty="0"/>
              <a:t>, etc.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53F1CBBA-B7D0-4BA0-A7A2-55E945042C6E}"/>
              </a:ext>
            </a:extLst>
          </p:cNvPr>
          <p:cNvGrpSpPr/>
          <p:nvPr/>
        </p:nvGrpSpPr>
        <p:grpSpPr>
          <a:xfrm>
            <a:off x="827486" y="2968159"/>
            <a:ext cx="10638294" cy="3039365"/>
            <a:chOff x="827486" y="3022477"/>
            <a:chExt cx="10638294" cy="3039365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01CF10F4-2CEA-47A7-B671-64522C51500E}"/>
                </a:ext>
              </a:extLst>
            </p:cNvPr>
            <p:cNvGrpSpPr/>
            <p:nvPr/>
          </p:nvGrpSpPr>
          <p:grpSpPr>
            <a:xfrm>
              <a:off x="827486" y="3657914"/>
              <a:ext cx="10463837" cy="2403928"/>
              <a:chOff x="827486" y="2589612"/>
              <a:chExt cx="10463837" cy="2403928"/>
            </a:xfrm>
          </p:grpSpPr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id="{A656B78C-04E6-46C9-8FF8-7995C6DFF8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27486" y="2589612"/>
                <a:ext cx="10463837" cy="668805"/>
              </a:xfrm>
              <a:prstGeom prst="rect">
                <a:avLst/>
              </a:prstGeom>
            </p:spPr>
          </p:pic>
          <p:sp>
            <p:nvSpPr>
              <p:cNvPr id="51" name="145 Abrir llave"/>
              <p:cNvSpPr/>
              <p:nvPr/>
            </p:nvSpPr>
            <p:spPr>
              <a:xfrm rot="5400000">
                <a:off x="3738312" y="2970217"/>
                <a:ext cx="282575" cy="1028699"/>
              </a:xfrm>
              <a:prstGeom prst="leftBrac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sp>
            <p:nvSpPr>
              <p:cNvPr id="52" name="145 Abrir llave"/>
              <p:cNvSpPr/>
              <p:nvPr/>
            </p:nvSpPr>
            <p:spPr>
              <a:xfrm rot="5400000">
                <a:off x="8042694" y="2714675"/>
                <a:ext cx="282575" cy="1539784"/>
              </a:xfrm>
              <a:prstGeom prst="leftBrac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/>
              </a:p>
            </p:txBody>
          </p:sp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F1865DDB-FF89-4D44-BFD2-C3370A2C84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65252" y="3679090"/>
                <a:ext cx="1028700" cy="1314450"/>
              </a:xfrm>
              <a:prstGeom prst="rect">
                <a:avLst/>
              </a:prstGeom>
            </p:spPr>
          </p:pic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3B3C64DC-AC85-4F6C-8A5C-478D220168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14091" y="3679090"/>
                <a:ext cx="1539785" cy="1314450"/>
              </a:xfrm>
              <a:prstGeom prst="rect">
                <a:avLst/>
              </a:prstGeom>
            </p:spPr>
          </p:pic>
        </p:grpSp>
        <p:sp>
          <p:nvSpPr>
            <p:cNvPr id="25" name="145 Abrir llave">
              <a:extLst>
                <a:ext uri="{FF2B5EF4-FFF2-40B4-BE49-F238E27FC236}">
                  <a16:creationId xmlns:a16="http://schemas.microsoft.com/office/drawing/2014/main" id="{70ED5287-E113-46CA-BB59-586B6F67CD1D}"/>
                </a:ext>
              </a:extLst>
            </p:cNvPr>
            <p:cNvSpPr/>
            <p:nvPr/>
          </p:nvSpPr>
          <p:spPr>
            <a:xfrm rot="5400000">
              <a:off x="5059927" y="2344161"/>
              <a:ext cx="282575" cy="2326741"/>
            </a:xfrm>
            <a:prstGeom prst="leftBrace">
              <a:avLst>
                <a:gd name="adj1" fmla="val 8333"/>
                <a:gd name="adj2" fmla="val 49939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6" name="145 Abrir llave">
              <a:extLst>
                <a:ext uri="{FF2B5EF4-FFF2-40B4-BE49-F238E27FC236}">
                  <a16:creationId xmlns:a16="http://schemas.microsoft.com/office/drawing/2014/main" id="{414E8873-2C27-4491-9F44-3C3236E3D912}"/>
                </a:ext>
              </a:extLst>
            </p:cNvPr>
            <p:cNvSpPr/>
            <p:nvPr/>
          </p:nvSpPr>
          <p:spPr>
            <a:xfrm rot="5400000">
              <a:off x="10297356" y="2674899"/>
              <a:ext cx="282575" cy="1647728"/>
            </a:xfrm>
            <a:prstGeom prst="leftBrace">
              <a:avLst>
                <a:gd name="adj1" fmla="val 8333"/>
                <a:gd name="adj2" fmla="val 49939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92822DF3-4821-42AD-8F27-F5E2CBCE15DB}"/>
                </a:ext>
              </a:extLst>
            </p:cNvPr>
            <p:cNvSpPr txBox="1"/>
            <p:nvPr/>
          </p:nvSpPr>
          <p:spPr>
            <a:xfrm>
              <a:off x="4237206" y="3027689"/>
              <a:ext cx="19343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600" dirty="0"/>
                <a:t>7 configurable inputs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263BC97A-69DA-4776-9EA6-8F619A4386D2}"/>
                </a:ext>
              </a:extLst>
            </p:cNvPr>
            <p:cNvSpPr txBox="1"/>
            <p:nvPr/>
          </p:nvSpPr>
          <p:spPr>
            <a:xfrm>
              <a:off x="9399958" y="3027689"/>
              <a:ext cx="2065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4 configurable outputs</a:t>
              </a:r>
            </a:p>
          </p:txBody>
        </p:sp>
        <p:sp>
          <p:nvSpPr>
            <p:cNvPr id="29" name="145 Abrir llave">
              <a:extLst>
                <a:ext uri="{FF2B5EF4-FFF2-40B4-BE49-F238E27FC236}">
                  <a16:creationId xmlns:a16="http://schemas.microsoft.com/office/drawing/2014/main" id="{1114DA0E-A565-4BBC-A287-CC8ADE2E2A91}"/>
                </a:ext>
              </a:extLst>
            </p:cNvPr>
            <p:cNvSpPr/>
            <p:nvPr/>
          </p:nvSpPr>
          <p:spPr>
            <a:xfrm rot="5400000">
              <a:off x="3058542" y="3009180"/>
              <a:ext cx="282575" cy="987934"/>
            </a:xfrm>
            <a:prstGeom prst="leftBrace">
              <a:avLst>
                <a:gd name="adj1" fmla="val 8333"/>
                <a:gd name="adj2" fmla="val 49939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95134180-DC2C-4FD1-A67F-F564F3FD3F51}"/>
                </a:ext>
              </a:extLst>
            </p:cNvPr>
            <p:cNvSpPr txBox="1"/>
            <p:nvPr/>
          </p:nvSpPr>
          <p:spPr>
            <a:xfrm>
              <a:off x="2166918" y="3022477"/>
              <a:ext cx="2065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3 conf. sensors</a:t>
              </a:r>
            </a:p>
          </p:txBody>
        </p:sp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2FEB009-1382-46DD-A35C-E612D66331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0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F1C174-CCDC-43E4-B7E2-ADB3DB46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6" y="3022385"/>
            <a:ext cx="6944381" cy="1637750"/>
          </a:xfrm>
        </p:spPr>
        <p:txBody>
          <a:bodyPr/>
          <a:lstStyle/>
          <a:p>
            <a:r>
              <a:rPr lang="en-US" altLang="en-US" dirty="0"/>
              <a:t>LCD</a:t>
            </a:r>
            <a:r>
              <a:rPr lang="uk-UA" altLang="en-US" dirty="0"/>
              <a:t>-</a:t>
            </a:r>
            <a:r>
              <a:rPr lang="ru-RU" altLang="en-US" dirty="0"/>
              <a:t>пульт</a:t>
            </a: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45C30FB-F843-4BC3-A790-D1A34B440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05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1DCD72-0F1E-465C-9707-E03DA076E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9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5-1 </a:t>
            </a:r>
            <a:r>
              <a:rPr lang="uk-UA" dirty="0"/>
              <a:t>Покращений дизайн дисплея</a:t>
            </a:r>
            <a:br>
              <a:rPr lang="en-US" dirty="0"/>
            </a:b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Комплексний огляд 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Інформація</a:t>
            </a:r>
            <a:r>
              <a:rPr lang="ru-RU" sz="1600" dirty="0">
                <a:solidFill>
                  <a:schemeClr val="accent2"/>
                </a:solidFill>
              </a:rPr>
              <a:t> та </a:t>
            </a:r>
            <a:r>
              <a:rPr lang="ru-RU" sz="1600" dirty="0" err="1">
                <a:solidFill>
                  <a:schemeClr val="accent2"/>
                </a:solidFill>
              </a:rPr>
              <a:t>піктограми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реорганізовані</a:t>
            </a:r>
            <a:r>
              <a:rPr lang="ru-RU" sz="1600" dirty="0">
                <a:solidFill>
                  <a:schemeClr val="accent2"/>
                </a:solidFill>
              </a:rPr>
              <a:t> для </a:t>
            </a:r>
            <a:r>
              <a:rPr lang="ru-RU" sz="1600" dirty="0" err="1">
                <a:solidFill>
                  <a:schemeClr val="accent2"/>
                </a:solidFill>
              </a:rPr>
              <a:t>кращого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керування</a:t>
            </a:r>
            <a:r>
              <a:rPr lang="ru-RU" sz="1600" dirty="0">
                <a:solidFill>
                  <a:schemeClr val="accent2"/>
                </a:solidFill>
              </a:rPr>
              <a:t> блоком</a:t>
            </a:r>
            <a:endParaRPr lang="en-US" sz="1600" dirty="0">
              <a:solidFill>
                <a:schemeClr val="accent2"/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5783F8FC-1C38-4064-AF59-A038D6E70D33}"/>
              </a:ext>
            </a:extLst>
          </p:cNvPr>
          <p:cNvGrpSpPr/>
          <p:nvPr/>
        </p:nvGrpSpPr>
        <p:grpSpPr>
          <a:xfrm>
            <a:off x="1720158" y="2041252"/>
            <a:ext cx="9119476" cy="4115572"/>
            <a:chOff x="1720158" y="2041252"/>
            <a:chExt cx="9119476" cy="4115572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1163C24C-ED8C-464C-ACED-A5447DBD3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2506" y="2041252"/>
              <a:ext cx="4143375" cy="3952875"/>
            </a:xfrm>
            <a:prstGeom prst="rect">
              <a:avLst/>
            </a:prstGeom>
          </p:spPr>
        </p:pic>
        <p:sp>
          <p:nvSpPr>
            <p:cNvPr id="17" name="ZoneTexte 12">
              <a:extLst>
                <a:ext uri="{FF2B5EF4-FFF2-40B4-BE49-F238E27FC236}">
                  <a16:creationId xmlns:a16="http://schemas.microsoft.com/office/drawing/2014/main" id="{B76463FF-C474-4015-88E3-025E8B23197E}"/>
                </a:ext>
              </a:extLst>
            </p:cNvPr>
            <p:cNvSpPr txBox="1"/>
            <p:nvPr/>
          </p:nvSpPr>
          <p:spPr>
            <a:xfrm>
              <a:off x="8643631" y="2478660"/>
              <a:ext cx="17844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Іконки операцій</a:t>
              </a:r>
              <a:endParaRPr lang="en-GB" sz="1600" dirty="0"/>
            </a:p>
          </p:txBody>
        </p:sp>
        <p:sp>
          <p:nvSpPr>
            <p:cNvPr id="18" name="ZoneTexte 13">
              <a:extLst>
                <a:ext uri="{FF2B5EF4-FFF2-40B4-BE49-F238E27FC236}">
                  <a16:creationId xmlns:a16="http://schemas.microsoft.com/office/drawing/2014/main" id="{3FA434A4-B0B4-4B6A-8BBD-11CA80E0BAC6}"/>
                </a:ext>
              </a:extLst>
            </p:cNvPr>
            <p:cNvSpPr txBox="1"/>
            <p:nvPr/>
          </p:nvSpPr>
          <p:spPr>
            <a:xfrm>
              <a:off x="1981407" y="2956121"/>
              <a:ext cx="15782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600" dirty="0"/>
                <a:t>К</a:t>
              </a:r>
              <a:r>
                <a:rPr lang="uk-UA" sz="1600" dirty="0" err="1"/>
                <a:t>імнатні</a:t>
              </a:r>
              <a:r>
                <a:rPr lang="en-GB" sz="1600" dirty="0"/>
                <a:t> </a:t>
              </a:r>
              <a:r>
                <a:rPr lang="uk-UA" sz="1600" dirty="0"/>
                <a:t>та</a:t>
              </a:r>
              <a:r>
                <a:rPr lang="en-GB" sz="1600" dirty="0"/>
                <a:t> </a:t>
              </a:r>
              <a:r>
                <a:rPr lang="uk-UA" sz="1600" dirty="0"/>
                <a:t>зовнішні</a:t>
              </a:r>
              <a:r>
                <a:rPr lang="en-GB" sz="1600" dirty="0"/>
                <a:t> </a:t>
              </a:r>
              <a:r>
                <a:rPr lang="uk-UA" sz="1600" dirty="0"/>
                <a:t>температури</a:t>
              </a:r>
              <a:endParaRPr lang="en-GB" sz="1600" dirty="0"/>
            </a:p>
          </p:txBody>
        </p:sp>
        <p:sp>
          <p:nvSpPr>
            <p:cNvPr id="20" name="ZoneTexte 18">
              <a:extLst>
                <a:ext uri="{FF2B5EF4-FFF2-40B4-BE49-F238E27FC236}">
                  <a16:creationId xmlns:a16="http://schemas.microsoft.com/office/drawing/2014/main" id="{A0D74C40-2385-4D59-A966-C7CCE6D12D61}"/>
                </a:ext>
              </a:extLst>
            </p:cNvPr>
            <p:cNvSpPr txBox="1"/>
            <p:nvPr/>
          </p:nvSpPr>
          <p:spPr>
            <a:xfrm>
              <a:off x="8643631" y="5572049"/>
              <a:ext cx="15782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Кнопка повернення</a:t>
              </a:r>
              <a:endParaRPr lang="en-GB" sz="1600" dirty="0"/>
            </a:p>
          </p:txBody>
        </p:sp>
        <p:sp>
          <p:nvSpPr>
            <p:cNvPr id="22" name="ZoneTexte 19">
              <a:extLst>
                <a:ext uri="{FF2B5EF4-FFF2-40B4-BE49-F238E27FC236}">
                  <a16:creationId xmlns:a16="http://schemas.microsoft.com/office/drawing/2014/main" id="{57349999-1361-452D-B072-C0E08EBAA432}"/>
                </a:ext>
              </a:extLst>
            </p:cNvPr>
            <p:cNvSpPr txBox="1"/>
            <p:nvPr/>
          </p:nvSpPr>
          <p:spPr>
            <a:xfrm>
              <a:off x="8643615" y="5270009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Стрілки </a:t>
              </a:r>
              <a:endParaRPr lang="en-GB" sz="1600" dirty="0"/>
            </a:p>
          </p:txBody>
        </p:sp>
        <p:sp>
          <p:nvSpPr>
            <p:cNvPr id="24" name="ZoneTexte 22">
              <a:extLst>
                <a:ext uri="{FF2B5EF4-FFF2-40B4-BE49-F238E27FC236}">
                  <a16:creationId xmlns:a16="http://schemas.microsoft.com/office/drawing/2014/main" id="{1C5DA3C4-A3D0-4464-B61A-C7B2776D5902}"/>
                </a:ext>
              </a:extLst>
            </p:cNvPr>
            <p:cNvSpPr txBox="1"/>
            <p:nvPr/>
          </p:nvSpPr>
          <p:spPr>
            <a:xfrm>
              <a:off x="1720158" y="5303055"/>
              <a:ext cx="1835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Функція</a:t>
              </a:r>
              <a:r>
                <a:rPr lang="en-GB" sz="1600" dirty="0"/>
                <a:t> On/Off</a:t>
              </a:r>
            </a:p>
          </p:txBody>
        </p:sp>
        <p:sp>
          <p:nvSpPr>
            <p:cNvPr id="25" name="ZoneTexte 34">
              <a:extLst>
                <a:ext uri="{FF2B5EF4-FFF2-40B4-BE49-F238E27FC236}">
                  <a16:creationId xmlns:a16="http://schemas.microsoft.com/office/drawing/2014/main" id="{A5F65786-2124-4A13-9CC0-BE8848112A4B}"/>
                </a:ext>
              </a:extLst>
            </p:cNvPr>
            <p:cNvSpPr txBox="1"/>
            <p:nvPr/>
          </p:nvSpPr>
          <p:spPr>
            <a:xfrm>
              <a:off x="1978290" y="4452840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Головний екран</a:t>
              </a:r>
              <a:endParaRPr lang="en-GB" sz="1600" dirty="0"/>
            </a:p>
          </p:txBody>
        </p:sp>
        <p:sp>
          <p:nvSpPr>
            <p:cNvPr id="26" name="ZoneTexte 36">
              <a:extLst>
                <a:ext uri="{FF2B5EF4-FFF2-40B4-BE49-F238E27FC236}">
                  <a16:creationId xmlns:a16="http://schemas.microsoft.com/office/drawing/2014/main" id="{EE5CBB4C-9C2C-421C-9EEB-30DBC864F348}"/>
                </a:ext>
              </a:extLst>
            </p:cNvPr>
            <p:cNvSpPr txBox="1"/>
            <p:nvPr/>
          </p:nvSpPr>
          <p:spPr>
            <a:xfrm>
              <a:off x="1970158" y="4883323"/>
              <a:ext cx="15836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Вибір режиму</a:t>
              </a:r>
              <a:endParaRPr lang="en-GB" sz="1600" dirty="0"/>
            </a:p>
          </p:txBody>
        </p:sp>
        <p:sp>
          <p:nvSpPr>
            <p:cNvPr id="27" name="ZoneTexte 50">
              <a:extLst>
                <a:ext uri="{FF2B5EF4-FFF2-40B4-BE49-F238E27FC236}">
                  <a16:creationId xmlns:a16="http://schemas.microsoft.com/office/drawing/2014/main" id="{79F13C39-464D-4BB8-9063-0288ED6A8E44}"/>
                </a:ext>
              </a:extLst>
            </p:cNvPr>
            <p:cNvSpPr txBox="1"/>
            <p:nvPr/>
          </p:nvSpPr>
          <p:spPr>
            <a:xfrm>
              <a:off x="8643631" y="4669656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Статус контуру</a:t>
              </a:r>
              <a:endParaRPr lang="en-GB" sz="1600" dirty="0"/>
            </a:p>
          </p:txBody>
        </p:sp>
        <p:sp>
          <p:nvSpPr>
            <p:cNvPr id="28" name="ZoneTexte 53">
              <a:extLst>
                <a:ext uri="{FF2B5EF4-FFF2-40B4-BE49-F238E27FC236}">
                  <a16:creationId xmlns:a16="http://schemas.microsoft.com/office/drawing/2014/main" id="{88C5C8DB-2BF7-49AE-BCF4-4E8C1D126845}"/>
                </a:ext>
              </a:extLst>
            </p:cNvPr>
            <p:cNvSpPr txBox="1"/>
            <p:nvPr/>
          </p:nvSpPr>
          <p:spPr>
            <a:xfrm>
              <a:off x="8642813" y="4330515"/>
              <a:ext cx="19444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Доступ до меню</a:t>
              </a:r>
              <a:endParaRPr lang="en-GB" sz="1600" dirty="0"/>
            </a:p>
          </p:txBody>
        </p:sp>
        <p:cxnSp>
          <p:nvCxnSpPr>
            <p:cNvPr id="32" name="Connecteur droit avec flèche 11">
              <a:extLst>
                <a:ext uri="{FF2B5EF4-FFF2-40B4-BE49-F238E27FC236}">
                  <a16:creationId xmlns:a16="http://schemas.microsoft.com/office/drawing/2014/main" id="{BF8982EE-3003-4501-88ED-E09C83E91B19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7705257" y="2647937"/>
              <a:ext cx="938374" cy="0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14">
              <a:extLst>
                <a:ext uri="{FF2B5EF4-FFF2-40B4-BE49-F238E27FC236}">
                  <a16:creationId xmlns:a16="http://schemas.microsoft.com/office/drawing/2014/main" id="{09FE5185-C5CD-4B52-BB23-5C2010D6347A}"/>
                </a:ext>
              </a:extLst>
            </p:cNvPr>
            <p:cNvCxnSpPr>
              <a:cxnSpLocks/>
              <a:stCxn id="18" idx="3"/>
            </p:cNvCxnSpPr>
            <p:nvPr/>
          </p:nvCxnSpPr>
          <p:spPr>
            <a:xfrm flipV="1">
              <a:off x="3559618" y="3245429"/>
              <a:ext cx="939112" cy="126191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avec flèche 21">
              <a:extLst>
                <a:ext uri="{FF2B5EF4-FFF2-40B4-BE49-F238E27FC236}">
                  <a16:creationId xmlns:a16="http://schemas.microsoft.com/office/drawing/2014/main" id="{51895D3F-C614-4F0B-A8C7-D183161976DC}"/>
                </a:ext>
              </a:extLst>
            </p:cNvPr>
            <p:cNvCxnSpPr>
              <a:cxnSpLocks/>
              <a:stCxn id="24" idx="3"/>
            </p:cNvCxnSpPr>
            <p:nvPr/>
          </p:nvCxnSpPr>
          <p:spPr>
            <a:xfrm>
              <a:off x="3556021" y="5472332"/>
              <a:ext cx="892194" cy="1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en angle 35">
              <a:extLst>
                <a:ext uri="{FF2B5EF4-FFF2-40B4-BE49-F238E27FC236}">
                  <a16:creationId xmlns:a16="http://schemas.microsoft.com/office/drawing/2014/main" id="{4585164B-DA77-47A9-9D96-690C0B530542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 rot="10800000" flipV="1">
              <a:off x="3553825" y="4358818"/>
              <a:ext cx="1752828" cy="693781"/>
            </a:xfrm>
            <a:prstGeom prst="bentConnector3">
              <a:avLst>
                <a:gd name="adj1" fmla="val -101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avec flèche 17">
              <a:extLst>
                <a:ext uri="{FF2B5EF4-FFF2-40B4-BE49-F238E27FC236}">
                  <a16:creationId xmlns:a16="http://schemas.microsoft.com/office/drawing/2014/main" id="{0BB749C1-36D2-4A7F-938D-52E09A153FD3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>
              <a:off x="7796461" y="5741326"/>
              <a:ext cx="847170" cy="123111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avec flèche 20">
              <a:extLst>
                <a:ext uri="{FF2B5EF4-FFF2-40B4-BE49-F238E27FC236}">
                  <a16:creationId xmlns:a16="http://schemas.microsoft.com/office/drawing/2014/main" id="{BB3D6B3B-A199-4F89-974F-338200540525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6104351" y="5431007"/>
              <a:ext cx="2539264" cy="8279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en angle 49">
              <a:extLst>
                <a:ext uri="{FF2B5EF4-FFF2-40B4-BE49-F238E27FC236}">
                  <a16:creationId xmlns:a16="http://schemas.microsoft.com/office/drawing/2014/main" id="{30224763-A500-4E4E-8130-B5A8352E1D40}"/>
                </a:ext>
              </a:extLst>
            </p:cNvPr>
            <p:cNvCxnSpPr>
              <a:cxnSpLocks/>
              <a:endCxn id="27" idx="1"/>
            </p:cNvCxnSpPr>
            <p:nvPr/>
          </p:nvCxnSpPr>
          <p:spPr>
            <a:xfrm>
              <a:off x="5861783" y="4352458"/>
              <a:ext cx="2781848" cy="486475"/>
            </a:xfrm>
            <a:prstGeom prst="bentConnector3">
              <a:avLst>
                <a:gd name="adj1" fmla="val 176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en angle 52">
              <a:extLst>
                <a:ext uri="{FF2B5EF4-FFF2-40B4-BE49-F238E27FC236}">
                  <a16:creationId xmlns:a16="http://schemas.microsoft.com/office/drawing/2014/main" id="{3716B68F-174F-4AA7-B13D-08DEB2222E54}"/>
                </a:ext>
              </a:extLst>
            </p:cNvPr>
            <p:cNvCxnSpPr>
              <a:cxnSpLocks/>
              <a:endCxn id="28" idx="1"/>
            </p:cNvCxnSpPr>
            <p:nvPr/>
          </p:nvCxnSpPr>
          <p:spPr>
            <a:xfrm>
              <a:off x="7450524" y="4352458"/>
              <a:ext cx="1192289" cy="147334"/>
            </a:xfrm>
            <a:prstGeom prst="bentConnector3">
              <a:avLst>
                <a:gd name="adj1" fmla="val 50000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en angle 32">
              <a:extLst>
                <a:ext uri="{FF2B5EF4-FFF2-40B4-BE49-F238E27FC236}">
                  <a16:creationId xmlns:a16="http://schemas.microsoft.com/office/drawing/2014/main" id="{2868FC89-2B5F-42DC-A133-237365FA8ED2}"/>
                </a:ext>
              </a:extLst>
            </p:cNvPr>
            <p:cNvCxnSpPr>
              <a:cxnSpLocks/>
              <a:endCxn id="25" idx="3"/>
            </p:cNvCxnSpPr>
            <p:nvPr/>
          </p:nvCxnSpPr>
          <p:spPr>
            <a:xfrm rot="10800000" flipV="1">
              <a:off x="3556501" y="4358819"/>
              <a:ext cx="1224998" cy="263297"/>
            </a:xfrm>
            <a:prstGeom prst="bentConnector3">
              <a:avLst>
                <a:gd name="adj1" fmla="val -287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ZoneTexte 18">
              <a:extLst>
                <a:ext uri="{FF2B5EF4-FFF2-40B4-BE49-F238E27FC236}">
                  <a16:creationId xmlns:a16="http://schemas.microsoft.com/office/drawing/2014/main" id="{306E5CEE-E7CF-4BA8-BD61-E3EF9A62E160}"/>
                </a:ext>
              </a:extLst>
            </p:cNvPr>
            <p:cNvSpPr txBox="1"/>
            <p:nvPr/>
          </p:nvSpPr>
          <p:spPr>
            <a:xfrm>
              <a:off x="8643317" y="4971696"/>
              <a:ext cx="21963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Кнопка підтвердження</a:t>
              </a:r>
              <a:endParaRPr lang="en-GB" sz="1600" dirty="0"/>
            </a:p>
          </p:txBody>
        </p:sp>
        <p:cxnSp>
          <p:nvCxnSpPr>
            <p:cNvPr id="72" name="Connecteur droit avec flèche 17">
              <a:extLst>
                <a:ext uri="{FF2B5EF4-FFF2-40B4-BE49-F238E27FC236}">
                  <a16:creationId xmlns:a16="http://schemas.microsoft.com/office/drawing/2014/main" id="{9A75C84E-0901-4798-9BC0-2F2B289E1814}"/>
                </a:ext>
              </a:extLst>
            </p:cNvPr>
            <p:cNvCxnSpPr>
              <a:cxnSpLocks/>
              <a:endCxn id="71" idx="1"/>
            </p:cNvCxnSpPr>
            <p:nvPr/>
          </p:nvCxnSpPr>
          <p:spPr>
            <a:xfrm>
              <a:off x="7796148" y="5140973"/>
              <a:ext cx="847169" cy="0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avec flèche 17">
              <a:extLst>
                <a:ext uri="{FF2B5EF4-FFF2-40B4-BE49-F238E27FC236}">
                  <a16:creationId xmlns:a16="http://schemas.microsoft.com/office/drawing/2014/main" id="{08AF1F71-6B1A-4E43-8F89-A66128B36868}"/>
                </a:ext>
              </a:extLst>
            </p:cNvPr>
            <p:cNvCxnSpPr>
              <a:cxnSpLocks/>
            </p:cNvCxnSpPr>
            <p:nvPr/>
          </p:nvCxnSpPr>
          <p:spPr>
            <a:xfrm>
              <a:off x="6378378" y="4352458"/>
              <a:ext cx="0" cy="486475"/>
            </a:xfrm>
            <a:prstGeom prst="straightConnector1">
              <a:avLst/>
            </a:prstGeom>
            <a:ln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avec flèche 17">
              <a:extLst>
                <a:ext uri="{FF2B5EF4-FFF2-40B4-BE49-F238E27FC236}">
                  <a16:creationId xmlns:a16="http://schemas.microsoft.com/office/drawing/2014/main" id="{2CEE6FE1-28F8-4E50-8AD8-72B0FC4E9D9D}"/>
                </a:ext>
              </a:extLst>
            </p:cNvPr>
            <p:cNvCxnSpPr>
              <a:cxnSpLocks/>
            </p:cNvCxnSpPr>
            <p:nvPr/>
          </p:nvCxnSpPr>
          <p:spPr>
            <a:xfrm>
              <a:off x="6895393" y="4358819"/>
              <a:ext cx="0" cy="486475"/>
            </a:xfrm>
            <a:prstGeom prst="straightConnector1">
              <a:avLst/>
            </a:prstGeom>
            <a:ln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6A4D2A-9F11-43B2-B110-4FDE8B79E1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39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5-1 </a:t>
            </a:r>
            <a:r>
              <a:rPr lang="uk-UA" dirty="0"/>
              <a:t>Покращений дизайн дисплея</a:t>
            </a:r>
            <a:br>
              <a:rPr lang="en-US" dirty="0"/>
            </a:b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Огляд кімнатного термостата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Інформація</a:t>
            </a:r>
            <a:r>
              <a:rPr lang="ru-RU" sz="1600" dirty="0">
                <a:solidFill>
                  <a:schemeClr val="accent2"/>
                </a:solidFill>
              </a:rPr>
              <a:t> та </a:t>
            </a:r>
            <a:r>
              <a:rPr lang="ru-RU" sz="1600" dirty="0" err="1">
                <a:solidFill>
                  <a:schemeClr val="accent2"/>
                </a:solidFill>
              </a:rPr>
              <a:t>піктограми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реорганізовані</a:t>
            </a:r>
            <a:r>
              <a:rPr lang="ru-RU" sz="1600" dirty="0">
                <a:solidFill>
                  <a:schemeClr val="accent2"/>
                </a:solidFill>
              </a:rPr>
              <a:t> для </a:t>
            </a:r>
            <a:r>
              <a:rPr lang="ru-RU" sz="1600" dirty="0" err="1">
                <a:solidFill>
                  <a:schemeClr val="accent2"/>
                </a:solidFill>
              </a:rPr>
              <a:t>кращого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розуміння</a:t>
            </a:r>
            <a:r>
              <a:rPr lang="ru-RU" sz="1600" dirty="0">
                <a:solidFill>
                  <a:schemeClr val="accent2"/>
                </a:solidFill>
              </a:rPr>
              <a:t> дисплея </a:t>
            </a:r>
            <a:r>
              <a:rPr lang="ru-RU" sz="1600" dirty="0" err="1">
                <a:solidFill>
                  <a:schemeClr val="accent2"/>
                </a:solidFill>
              </a:rPr>
              <a:t>кімнатного</a:t>
            </a:r>
            <a:r>
              <a:rPr lang="ru-RU" sz="1600" dirty="0">
                <a:solidFill>
                  <a:schemeClr val="accent2"/>
                </a:solidFill>
              </a:rPr>
              <a:t> термостата</a:t>
            </a:r>
            <a:endParaRPr lang="en-US" sz="1600" dirty="0">
              <a:solidFill>
                <a:schemeClr val="accent2"/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A38DE11-5015-413A-8B51-6B843E1D7233}"/>
              </a:ext>
            </a:extLst>
          </p:cNvPr>
          <p:cNvGrpSpPr/>
          <p:nvPr/>
        </p:nvGrpSpPr>
        <p:grpSpPr>
          <a:xfrm>
            <a:off x="1970158" y="2041252"/>
            <a:ext cx="8837526" cy="4115572"/>
            <a:chOff x="1970158" y="2041252"/>
            <a:chExt cx="8837526" cy="4115572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E043D705-A31C-42C3-AF6E-69DBE535D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2662" y="2041252"/>
              <a:ext cx="4143375" cy="3981450"/>
            </a:xfrm>
            <a:prstGeom prst="rect">
              <a:avLst/>
            </a:prstGeom>
          </p:spPr>
        </p:pic>
        <p:sp>
          <p:nvSpPr>
            <p:cNvPr id="17" name="ZoneTexte 12">
              <a:extLst>
                <a:ext uri="{FF2B5EF4-FFF2-40B4-BE49-F238E27FC236}">
                  <a16:creationId xmlns:a16="http://schemas.microsoft.com/office/drawing/2014/main" id="{B76463FF-C474-4015-88E3-025E8B23197E}"/>
                </a:ext>
              </a:extLst>
            </p:cNvPr>
            <p:cNvSpPr txBox="1"/>
            <p:nvPr/>
          </p:nvSpPr>
          <p:spPr>
            <a:xfrm>
              <a:off x="8643631" y="2478660"/>
              <a:ext cx="17844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Іконки операцій</a:t>
              </a:r>
              <a:endParaRPr lang="en-GB" sz="1600" dirty="0"/>
            </a:p>
          </p:txBody>
        </p:sp>
        <p:sp>
          <p:nvSpPr>
            <p:cNvPr id="18" name="ZoneTexte 13">
              <a:extLst>
                <a:ext uri="{FF2B5EF4-FFF2-40B4-BE49-F238E27FC236}">
                  <a16:creationId xmlns:a16="http://schemas.microsoft.com/office/drawing/2014/main" id="{3FA434A4-B0B4-4B6A-8BBD-11CA80E0BAC6}"/>
                </a:ext>
              </a:extLst>
            </p:cNvPr>
            <p:cNvSpPr txBox="1"/>
            <p:nvPr/>
          </p:nvSpPr>
          <p:spPr>
            <a:xfrm>
              <a:off x="1973611" y="2956121"/>
              <a:ext cx="158600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Тиск води та зовнішня температура</a:t>
              </a:r>
              <a:endParaRPr lang="en-GB" sz="1600" dirty="0"/>
            </a:p>
          </p:txBody>
        </p:sp>
        <p:sp>
          <p:nvSpPr>
            <p:cNvPr id="20" name="ZoneTexte 18">
              <a:extLst>
                <a:ext uri="{FF2B5EF4-FFF2-40B4-BE49-F238E27FC236}">
                  <a16:creationId xmlns:a16="http://schemas.microsoft.com/office/drawing/2014/main" id="{A0D74C40-2385-4D59-A966-C7CCE6D12D61}"/>
                </a:ext>
              </a:extLst>
            </p:cNvPr>
            <p:cNvSpPr txBox="1"/>
            <p:nvPr/>
          </p:nvSpPr>
          <p:spPr>
            <a:xfrm>
              <a:off x="8643631" y="5572049"/>
              <a:ext cx="15782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Кнопка повернення</a:t>
              </a:r>
              <a:endParaRPr lang="en-GB" sz="1600" dirty="0"/>
            </a:p>
          </p:txBody>
        </p:sp>
        <p:sp>
          <p:nvSpPr>
            <p:cNvPr id="22" name="ZoneTexte 19">
              <a:extLst>
                <a:ext uri="{FF2B5EF4-FFF2-40B4-BE49-F238E27FC236}">
                  <a16:creationId xmlns:a16="http://schemas.microsoft.com/office/drawing/2014/main" id="{57349999-1361-452D-B072-C0E08EBAA432}"/>
                </a:ext>
              </a:extLst>
            </p:cNvPr>
            <p:cNvSpPr txBox="1"/>
            <p:nvPr/>
          </p:nvSpPr>
          <p:spPr>
            <a:xfrm>
              <a:off x="8643615" y="5270009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стрілки</a:t>
              </a:r>
              <a:endParaRPr lang="en-GB" sz="1600" dirty="0"/>
            </a:p>
          </p:txBody>
        </p:sp>
        <p:sp>
          <p:nvSpPr>
            <p:cNvPr id="24" name="ZoneTexte 22">
              <a:extLst>
                <a:ext uri="{FF2B5EF4-FFF2-40B4-BE49-F238E27FC236}">
                  <a16:creationId xmlns:a16="http://schemas.microsoft.com/office/drawing/2014/main" id="{1C5DA3C4-A3D0-4464-B61A-C7B2776D5902}"/>
                </a:ext>
              </a:extLst>
            </p:cNvPr>
            <p:cNvSpPr txBox="1"/>
            <p:nvPr/>
          </p:nvSpPr>
          <p:spPr>
            <a:xfrm>
              <a:off x="1970158" y="5290605"/>
              <a:ext cx="15907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600" dirty="0"/>
                <a:t>On/Off</a:t>
              </a:r>
            </a:p>
          </p:txBody>
        </p:sp>
        <p:sp>
          <p:nvSpPr>
            <p:cNvPr id="25" name="ZoneTexte 34">
              <a:extLst>
                <a:ext uri="{FF2B5EF4-FFF2-40B4-BE49-F238E27FC236}">
                  <a16:creationId xmlns:a16="http://schemas.microsoft.com/office/drawing/2014/main" id="{A5F65786-2124-4A13-9CC0-BE8848112A4B}"/>
                </a:ext>
              </a:extLst>
            </p:cNvPr>
            <p:cNvSpPr txBox="1"/>
            <p:nvPr/>
          </p:nvSpPr>
          <p:spPr>
            <a:xfrm>
              <a:off x="1978290" y="4452840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Головний екран</a:t>
              </a:r>
              <a:endParaRPr lang="en-GB" sz="1600" dirty="0"/>
            </a:p>
          </p:txBody>
        </p:sp>
        <p:sp>
          <p:nvSpPr>
            <p:cNvPr id="26" name="ZoneTexte 36">
              <a:extLst>
                <a:ext uri="{FF2B5EF4-FFF2-40B4-BE49-F238E27FC236}">
                  <a16:creationId xmlns:a16="http://schemas.microsoft.com/office/drawing/2014/main" id="{EE5CBB4C-9C2C-421C-9EEB-30DBC864F348}"/>
                </a:ext>
              </a:extLst>
            </p:cNvPr>
            <p:cNvSpPr txBox="1"/>
            <p:nvPr/>
          </p:nvSpPr>
          <p:spPr>
            <a:xfrm>
              <a:off x="1972354" y="4879817"/>
              <a:ext cx="15836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Вибір режиму</a:t>
              </a:r>
              <a:endParaRPr lang="en-GB" sz="1600" dirty="0"/>
            </a:p>
          </p:txBody>
        </p:sp>
        <p:sp>
          <p:nvSpPr>
            <p:cNvPr id="27" name="ZoneTexte 50">
              <a:extLst>
                <a:ext uri="{FF2B5EF4-FFF2-40B4-BE49-F238E27FC236}">
                  <a16:creationId xmlns:a16="http://schemas.microsoft.com/office/drawing/2014/main" id="{79F13C39-464D-4BB8-9063-0288ED6A8E44}"/>
                </a:ext>
              </a:extLst>
            </p:cNvPr>
            <p:cNvSpPr txBox="1"/>
            <p:nvPr/>
          </p:nvSpPr>
          <p:spPr>
            <a:xfrm>
              <a:off x="8643631" y="4669656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Статус кімнати</a:t>
              </a:r>
              <a:endParaRPr lang="en-GB" sz="1600" dirty="0"/>
            </a:p>
          </p:txBody>
        </p:sp>
        <p:sp>
          <p:nvSpPr>
            <p:cNvPr id="28" name="ZoneTexte 53">
              <a:extLst>
                <a:ext uri="{FF2B5EF4-FFF2-40B4-BE49-F238E27FC236}">
                  <a16:creationId xmlns:a16="http://schemas.microsoft.com/office/drawing/2014/main" id="{88C5C8DB-2BF7-49AE-BCF4-4E8C1D126845}"/>
                </a:ext>
              </a:extLst>
            </p:cNvPr>
            <p:cNvSpPr txBox="1"/>
            <p:nvPr/>
          </p:nvSpPr>
          <p:spPr>
            <a:xfrm>
              <a:off x="8642813" y="4330515"/>
              <a:ext cx="17852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Доступ до меню</a:t>
              </a:r>
              <a:endParaRPr lang="en-GB" sz="1600" dirty="0"/>
            </a:p>
          </p:txBody>
        </p:sp>
        <p:cxnSp>
          <p:nvCxnSpPr>
            <p:cNvPr id="32" name="Connecteur droit avec flèche 11">
              <a:extLst>
                <a:ext uri="{FF2B5EF4-FFF2-40B4-BE49-F238E27FC236}">
                  <a16:creationId xmlns:a16="http://schemas.microsoft.com/office/drawing/2014/main" id="{BF8982EE-3003-4501-88ED-E09C83E91B19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7705257" y="2647937"/>
              <a:ext cx="938374" cy="0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14">
              <a:extLst>
                <a:ext uri="{FF2B5EF4-FFF2-40B4-BE49-F238E27FC236}">
                  <a16:creationId xmlns:a16="http://schemas.microsoft.com/office/drawing/2014/main" id="{09FE5185-C5CD-4B52-BB23-5C2010D6347A}"/>
                </a:ext>
              </a:extLst>
            </p:cNvPr>
            <p:cNvCxnSpPr>
              <a:cxnSpLocks/>
              <a:stCxn id="18" idx="3"/>
            </p:cNvCxnSpPr>
            <p:nvPr/>
          </p:nvCxnSpPr>
          <p:spPr>
            <a:xfrm flipV="1">
              <a:off x="3559618" y="3245429"/>
              <a:ext cx="939112" cy="126191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avec flèche 21">
              <a:extLst>
                <a:ext uri="{FF2B5EF4-FFF2-40B4-BE49-F238E27FC236}">
                  <a16:creationId xmlns:a16="http://schemas.microsoft.com/office/drawing/2014/main" id="{51895D3F-C614-4F0B-A8C7-D183161976DC}"/>
                </a:ext>
              </a:extLst>
            </p:cNvPr>
            <p:cNvCxnSpPr>
              <a:cxnSpLocks/>
              <a:stCxn id="24" idx="3"/>
            </p:cNvCxnSpPr>
            <p:nvPr/>
          </p:nvCxnSpPr>
          <p:spPr>
            <a:xfrm>
              <a:off x="3560875" y="5459882"/>
              <a:ext cx="892194" cy="1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en angle 35">
              <a:extLst>
                <a:ext uri="{FF2B5EF4-FFF2-40B4-BE49-F238E27FC236}">
                  <a16:creationId xmlns:a16="http://schemas.microsoft.com/office/drawing/2014/main" id="{4585164B-DA77-47A9-9D96-690C0B530542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 rot="10800000" flipV="1">
              <a:off x="3556021" y="4374750"/>
              <a:ext cx="2156716" cy="674344"/>
            </a:xfrm>
            <a:prstGeom prst="bentConnector3">
              <a:avLst>
                <a:gd name="adj1" fmla="val 46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avec flèche 17">
              <a:extLst>
                <a:ext uri="{FF2B5EF4-FFF2-40B4-BE49-F238E27FC236}">
                  <a16:creationId xmlns:a16="http://schemas.microsoft.com/office/drawing/2014/main" id="{0BB749C1-36D2-4A7F-938D-52E09A153FD3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>
              <a:off x="7796461" y="5741326"/>
              <a:ext cx="847170" cy="123111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avec flèche 20">
              <a:extLst>
                <a:ext uri="{FF2B5EF4-FFF2-40B4-BE49-F238E27FC236}">
                  <a16:creationId xmlns:a16="http://schemas.microsoft.com/office/drawing/2014/main" id="{BB3D6B3B-A199-4F89-974F-338200540525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6104351" y="5431007"/>
              <a:ext cx="2539264" cy="8279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en angle 49">
              <a:extLst>
                <a:ext uri="{FF2B5EF4-FFF2-40B4-BE49-F238E27FC236}">
                  <a16:creationId xmlns:a16="http://schemas.microsoft.com/office/drawing/2014/main" id="{30224763-A500-4E4E-8130-B5A8352E1D40}"/>
                </a:ext>
              </a:extLst>
            </p:cNvPr>
            <p:cNvCxnSpPr>
              <a:cxnSpLocks/>
              <a:endCxn id="27" idx="1"/>
            </p:cNvCxnSpPr>
            <p:nvPr/>
          </p:nvCxnSpPr>
          <p:spPr>
            <a:xfrm>
              <a:off x="6479265" y="4364483"/>
              <a:ext cx="2164366" cy="474450"/>
            </a:xfrm>
            <a:prstGeom prst="bentConnector3">
              <a:avLst>
                <a:gd name="adj1" fmla="val 223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en angle 52">
              <a:extLst>
                <a:ext uri="{FF2B5EF4-FFF2-40B4-BE49-F238E27FC236}">
                  <a16:creationId xmlns:a16="http://schemas.microsoft.com/office/drawing/2014/main" id="{3716B68F-174F-4AA7-B13D-08DEB2222E54}"/>
                </a:ext>
              </a:extLst>
            </p:cNvPr>
            <p:cNvCxnSpPr>
              <a:cxnSpLocks/>
              <a:endCxn id="28" idx="1"/>
            </p:cNvCxnSpPr>
            <p:nvPr/>
          </p:nvCxnSpPr>
          <p:spPr>
            <a:xfrm>
              <a:off x="7306147" y="4352457"/>
              <a:ext cx="1336666" cy="147335"/>
            </a:xfrm>
            <a:prstGeom prst="bentConnector3">
              <a:avLst>
                <a:gd name="adj1" fmla="val 50000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en angle 32">
              <a:extLst>
                <a:ext uri="{FF2B5EF4-FFF2-40B4-BE49-F238E27FC236}">
                  <a16:creationId xmlns:a16="http://schemas.microsoft.com/office/drawing/2014/main" id="{2868FC89-2B5F-42DC-A133-237365FA8ED2}"/>
                </a:ext>
              </a:extLst>
            </p:cNvPr>
            <p:cNvCxnSpPr>
              <a:cxnSpLocks/>
              <a:endCxn id="25" idx="3"/>
            </p:cNvCxnSpPr>
            <p:nvPr/>
          </p:nvCxnSpPr>
          <p:spPr>
            <a:xfrm rot="10800000" flipV="1">
              <a:off x="3556501" y="4352457"/>
              <a:ext cx="1368584" cy="269659"/>
            </a:xfrm>
            <a:prstGeom prst="bentConnector3">
              <a:avLst>
                <a:gd name="adj1" fmla="val 386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ZoneTexte 18">
              <a:extLst>
                <a:ext uri="{FF2B5EF4-FFF2-40B4-BE49-F238E27FC236}">
                  <a16:creationId xmlns:a16="http://schemas.microsoft.com/office/drawing/2014/main" id="{306E5CEE-E7CF-4BA8-BD61-E3EF9A62E160}"/>
                </a:ext>
              </a:extLst>
            </p:cNvPr>
            <p:cNvSpPr txBox="1"/>
            <p:nvPr/>
          </p:nvSpPr>
          <p:spPr>
            <a:xfrm>
              <a:off x="8643318" y="4971696"/>
              <a:ext cx="216436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Кнопка підтвердження</a:t>
              </a:r>
              <a:endParaRPr lang="en-GB" sz="1600" dirty="0"/>
            </a:p>
          </p:txBody>
        </p:sp>
        <p:cxnSp>
          <p:nvCxnSpPr>
            <p:cNvPr id="72" name="Connecteur droit avec flèche 17">
              <a:extLst>
                <a:ext uri="{FF2B5EF4-FFF2-40B4-BE49-F238E27FC236}">
                  <a16:creationId xmlns:a16="http://schemas.microsoft.com/office/drawing/2014/main" id="{9A75C84E-0901-4798-9BC0-2F2B289E1814}"/>
                </a:ext>
              </a:extLst>
            </p:cNvPr>
            <p:cNvCxnSpPr>
              <a:cxnSpLocks/>
              <a:endCxn id="71" idx="1"/>
            </p:cNvCxnSpPr>
            <p:nvPr/>
          </p:nvCxnSpPr>
          <p:spPr>
            <a:xfrm>
              <a:off x="7796148" y="5140973"/>
              <a:ext cx="847170" cy="0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3F6CA3-72F0-4D49-81DF-1A50D804F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38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5-1 </a:t>
            </a:r>
            <a:r>
              <a:rPr lang="uk-UA" dirty="0"/>
              <a:t>Покращений дизайн дисплея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Подвійна функція перегляду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Функції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кімнатного</a:t>
            </a:r>
            <a:r>
              <a:rPr lang="ru-RU" sz="1600" dirty="0">
                <a:solidFill>
                  <a:schemeClr val="accent2"/>
                </a:solidFill>
              </a:rPr>
              <a:t> термостата </a:t>
            </a:r>
            <a:r>
              <a:rPr lang="ru-RU" sz="1600" dirty="0" err="1">
                <a:solidFill>
                  <a:schemeClr val="accent2"/>
                </a:solidFill>
              </a:rPr>
              <a:t>інтегровані</a:t>
            </a:r>
            <a:r>
              <a:rPr lang="ru-RU" sz="1600" dirty="0">
                <a:solidFill>
                  <a:schemeClr val="accent2"/>
                </a:solidFill>
              </a:rPr>
              <a:t> в </a:t>
            </a:r>
            <a:r>
              <a:rPr lang="ru-RU" sz="1600" dirty="0" err="1">
                <a:solidFill>
                  <a:schemeClr val="accent2"/>
                </a:solidFill>
              </a:rPr>
              <a:t>комплексний</a:t>
            </a:r>
            <a:r>
              <a:rPr lang="ru-RU" sz="1600" dirty="0">
                <a:solidFill>
                  <a:schemeClr val="accent2"/>
                </a:solidFill>
              </a:rPr>
              <a:t> перегляд для </a:t>
            </a:r>
            <a:r>
              <a:rPr lang="ru-RU" sz="1600" dirty="0" err="1">
                <a:solidFill>
                  <a:schemeClr val="accent2"/>
                </a:solidFill>
              </a:rPr>
              <a:t>спрощення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навігації</a:t>
            </a:r>
            <a:r>
              <a:rPr lang="ru-RU" sz="1600" dirty="0">
                <a:solidFill>
                  <a:schemeClr val="accent2"/>
                </a:solidFill>
              </a:rPr>
              <a:t>, коли </a:t>
            </a:r>
            <a:r>
              <a:rPr lang="ru-RU" sz="1600" dirty="0" err="1">
                <a:solidFill>
                  <a:schemeClr val="accent2"/>
                </a:solidFill>
              </a:rPr>
              <a:t>ввімкнено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подвійну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функцію</a:t>
            </a:r>
            <a:r>
              <a:rPr lang="ru-RU" sz="1600" dirty="0">
                <a:solidFill>
                  <a:schemeClr val="accent2"/>
                </a:solidFill>
              </a:rPr>
              <a:t> «головне </a:t>
            </a:r>
            <a:r>
              <a:rPr lang="ru-RU" sz="1600" dirty="0" err="1">
                <a:solidFill>
                  <a:schemeClr val="accent2"/>
                </a:solidFill>
              </a:rPr>
              <a:t>керування</a:t>
            </a:r>
            <a:r>
              <a:rPr lang="ru-RU" sz="1600" dirty="0">
                <a:solidFill>
                  <a:schemeClr val="accent2"/>
                </a:solidFill>
              </a:rPr>
              <a:t> + </a:t>
            </a:r>
            <a:r>
              <a:rPr lang="ru-RU" sz="1600" dirty="0" err="1">
                <a:solidFill>
                  <a:schemeClr val="accent2"/>
                </a:solidFill>
              </a:rPr>
              <a:t>кімнатний</a:t>
            </a:r>
            <a:r>
              <a:rPr lang="ru-RU" sz="1600" dirty="0">
                <a:solidFill>
                  <a:schemeClr val="accent2"/>
                </a:solidFill>
              </a:rPr>
              <a:t> термостат».</a:t>
            </a:r>
            <a:endParaRPr lang="en-US" sz="1600" dirty="0">
              <a:solidFill>
                <a:schemeClr val="accent2"/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697B7231-C9A3-4C5E-9511-BFA40E227033}"/>
              </a:ext>
            </a:extLst>
          </p:cNvPr>
          <p:cNvGrpSpPr/>
          <p:nvPr/>
        </p:nvGrpSpPr>
        <p:grpSpPr>
          <a:xfrm>
            <a:off x="1970158" y="2047437"/>
            <a:ext cx="8869476" cy="4109387"/>
            <a:chOff x="1970158" y="2047437"/>
            <a:chExt cx="8869476" cy="4109387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0E5CE6F6-808B-4516-8347-1C312BE56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2663" y="2047437"/>
              <a:ext cx="4143375" cy="3981450"/>
            </a:xfrm>
            <a:prstGeom prst="rect">
              <a:avLst/>
            </a:prstGeom>
          </p:spPr>
        </p:pic>
        <p:sp>
          <p:nvSpPr>
            <p:cNvPr id="17" name="ZoneTexte 12">
              <a:extLst>
                <a:ext uri="{FF2B5EF4-FFF2-40B4-BE49-F238E27FC236}">
                  <a16:creationId xmlns:a16="http://schemas.microsoft.com/office/drawing/2014/main" id="{B76463FF-C474-4015-88E3-025E8B23197E}"/>
                </a:ext>
              </a:extLst>
            </p:cNvPr>
            <p:cNvSpPr txBox="1"/>
            <p:nvPr/>
          </p:nvSpPr>
          <p:spPr>
            <a:xfrm>
              <a:off x="8643631" y="2478660"/>
              <a:ext cx="17844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Іконки операцій</a:t>
              </a:r>
              <a:endParaRPr lang="en-GB" sz="1600" dirty="0"/>
            </a:p>
          </p:txBody>
        </p:sp>
        <p:sp>
          <p:nvSpPr>
            <p:cNvPr id="18" name="ZoneTexte 13">
              <a:extLst>
                <a:ext uri="{FF2B5EF4-FFF2-40B4-BE49-F238E27FC236}">
                  <a16:creationId xmlns:a16="http://schemas.microsoft.com/office/drawing/2014/main" id="{3FA434A4-B0B4-4B6A-8BBD-11CA80E0BAC6}"/>
                </a:ext>
              </a:extLst>
            </p:cNvPr>
            <p:cNvSpPr txBox="1"/>
            <p:nvPr/>
          </p:nvSpPr>
          <p:spPr>
            <a:xfrm>
              <a:off x="1973611" y="2956121"/>
              <a:ext cx="158600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600" dirty="0"/>
                <a:t>К</a:t>
              </a:r>
              <a:r>
                <a:rPr lang="uk-UA" sz="1600" dirty="0" err="1"/>
                <a:t>імнатні</a:t>
              </a:r>
              <a:r>
                <a:rPr lang="en-GB" sz="1600" dirty="0"/>
                <a:t> </a:t>
              </a:r>
              <a:r>
                <a:rPr lang="uk-UA" sz="1600" dirty="0"/>
                <a:t>та</a:t>
              </a:r>
              <a:r>
                <a:rPr lang="en-GB" sz="1600" dirty="0"/>
                <a:t> </a:t>
              </a:r>
              <a:r>
                <a:rPr lang="uk-UA" sz="1600" dirty="0"/>
                <a:t>зовнішні</a:t>
              </a:r>
              <a:r>
                <a:rPr lang="en-GB" sz="1600" dirty="0"/>
                <a:t> </a:t>
              </a:r>
              <a:r>
                <a:rPr lang="uk-UA" sz="1600" dirty="0"/>
                <a:t>температури</a:t>
              </a:r>
              <a:endParaRPr lang="en-GB" sz="1600" dirty="0"/>
            </a:p>
          </p:txBody>
        </p:sp>
        <p:sp>
          <p:nvSpPr>
            <p:cNvPr id="20" name="ZoneTexte 18">
              <a:extLst>
                <a:ext uri="{FF2B5EF4-FFF2-40B4-BE49-F238E27FC236}">
                  <a16:creationId xmlns:a16="http://schemas.microsoft.com/office/drawing/2014/main" id="{A0D74C40-2385-4D59-A966-C7CCE6D12D61}"/>
                </a:ext>
              </a:extLst>
            </p:cNvPr>
            <p:cNvSpPr txBox="1"/>
            <p:nvPr/>
          </p:nvSpPr>
          <p:spPr>
            <a:xfrm>
              <a:off x="8643631" y="5572049"/>
              <a:ext cx="15782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Кнопка повернення</a:t>
              </a:r>
              <a:endParaRPr lang="en-GB" sz="1600" dirty="0"/>
            </a:p>
          </p:txBody>
        </p:sp>
        <p:sp>
          <p:nvSpPr>
            <p:cNvPr id="22" name="ZoneTexte 19">
              <a:extLst>
                <a:ext uri="{FF2B5EF4-FFF2-40B4-BE49-F238E27FC236}">
                  <a16:creationId xmlns:a16="http://schemas.microsoft.com/office/drawing/2014/main" id="{57349999-1361-452D-B072-C0E08EBAA432}"/>
                </a:ext>
              </a:extLst>
            </p:cNvPr>
            <p:cNvSpPr txBox="1"/>
            <p:nvPr/>
          </p:nvSpPr>
          <p:spPr>
            <a:xfrm>
              <a:off x="8643615" y="5270009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Стрілки</a:t>
              </a:r>
              <a:endParaRPr lang="en-GB" sz="1600" dirty="0"/>
            </a:p>
          </p:txBody>
        </p:sp>
        <p:sp>
          <p:nvSpPr>
            <p:cNvPr id="24" name="ZoneTexte 22">
              <a:extLst>
                <a:ext uri="{FF2B5EF4-FFF2-40B4-BE49-F238E27FC236}">
                  <a16:creationId xmlns:a16="http://schemas.microsoft.com/office/drawing/2014/main" id="{1C5DA3C4-A3D0-4464-B61A-C7B2776D5902}"/>
                </a:ext>
              </a:extLst>
            </p:cNvPr>
            <p:cNvSpPr txBox="1"/>
            <p:nvPr/>
          </p:nvSpPr>
          <p:spPr>
            <a:xfrm>
              <a:off x="1970158" y="5290605"/>
              <a:ext cx="15907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600" dirty="0"/>
                <a:t> On/Off</a:t>
              </a:r>
            </a:p>
          </p:txBody>
        </p:sp>
        <p:sp>
          <p:nvSpPr>
            <p:cNvPr id="28" name="ZoneTexte 53">
              <a:extLst>
                <a:ext uri="{FF2B5EF4-FFF2-40B4-BE49-F238E27FC236}">
                  <a16:creationId xmlns:a16="http://schemas.microsoft.com/office/drawing/2014/main" id="{88C5C8DB-2BF7-49AE-BCF4-4E8C1D126845}"/>
                </a:ext>
              </a:extLst>
            </p:cNvPr>
            <p:cNvSpPr txBox="1"/>
            <p:nvPr/>
          </p:nvSpPr>
          <p:spPr>
            <a:xfrm>
              <a:off x="8616090" y="4321037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Статус контуру</a:t>
              </a:r>
              <a:endParaRPr lang="en-GB" sz="1600" dirty="0"/>
            </a:p>
          </p:txBody>
        </p:sp>
        <p:cxnSp>
          <p:nvCxnSpPr>
            <p:cNvPr id="32" name="Connecteur droit avec flèche 11">
              <a:extLst>
                <a:ext uri="{FF2B5EF4-FFF2-40B4-BE49-F238E27FC236}">
                  <a16:creationId xmlns:a16="http://schemas.microsoft.com/office/drawing/2014/main" id="{BF8982EE-3003-4501-88ED-E09C83E91B19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7705257" y="2647937"/>
              <a:ext cx="938374" cy="0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14">
              <a:extLst>
                <a:ext uri="{FF2B5EF4-FFF2-40B4-BE49-F238E27FC236}">
                  <a16:creationId xmlns:a16="http://schemas.microsoft.com/office/drawing/2014/main" id="{09FE5185-C5CD-4B52-BB23-5C2010D6347A}"/>
                </a:ext>
              </a:extLst>
            </p:cNvPr>
            <p:cNvCxnSpPr>
              <a:cxnSpLocks/>
              <a:stCxn id="18" idx="3"/>
            </p:cNvCxnSpPr>
            <p:nvPr/>
          </p:nvCxnSpPr>
          <p:spPr>
            <a:xfrm flipV="1">
              <a:off x="3559618" y="3245431"/>
              <a:ext cx="939112" cy="126189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avec flèche 21">
              <a:extLst>
                <a:ext uri="{FF2B5EF4-FFF2-40B4-BE49-F238E27FC236}">
                  <a16:creationId xmlns:a16="http://schemas.microsoft.com/office/drawing/2014/main" id="{51895D3F-C614-4F0B-A8C7-D183161976DC}"/>
                </a:ext>
              </a:extLst>
            </p:cNvPr>
            <p:cNvCxnSpPr>
              <a:cxnSpLocks/>
              <a:stCxn id="24" idx="3"/>
            </p:cNvCxnSpPr>
            <p:nvPr/>
          </p:nvCxnSpPr>
          <p:spPr>
            <a:xfrm>
              <a:off x="3560875" y="5459882"/>
              <a:ext cx="892194" cy="1"/>
            </a:xfrm>
            <a:prstGeom prst="straightConnector1">
              <a:avLst/>
            </a:prstGeom>
            <a:ln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avec flèche 17">
              <a:extLst>
                <a:ext uri="{FF2B5EF4-FFF2-40B4-BE49-F238E27FC236}">
                  <a16:creationId xmlns:a16="http://schemas.microsoft.com/office/drawing/2014/main" id="{0BB749C1-36D2-4A7F-938D-52E09A153FD3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>
              <a:off x="7796461" y="5741326"/>
              <a:ext cx="847170" cy="123111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avec flèche 20">
              <a:extLst>
                <a:ext uri="{FF2B5EF4-FFF2-40B4-BE49-F238E27FC236}">
                  <a16:creationId xmlns:a16="http://schemas.microsoft.com/office/drawing/2014/main" id="{BB3D6B3B-A199-4F89-974F-338200540525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6104351" y="5431007"/>
              <a:ext cx="2539264" cy="8279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en angle 52">
              <a:extLst>
                <a:ext uri="{FF2B5EF4-FFF2-40B4-BE49-F238E27FC236}">
                  <a16:creationId xmlns:a16="http://schemas.microsoft.com/office/drawing/2014/main" id="{3716B68F-174F-4AA7-B13D-08DEB2222E54}"/>
                </a:ext>
              </a:extLst>
            </p:cNvPr>
            <p:cNvCxnSpPr>
              <a:cxnSpLocks/>
              <a:endCxn id="28" idx="1"/>
            </p:cNvCxnSpPr>
            <p:nvPr/>
          </p:nvCxnSpPr>
          <p:spPr>
            <a:xfrm>
              <a:off x="6736216" y="4342977"/>
              <a:ext cx="1879874" cy="147337"/>
            </a:xfrm>
            <a:prstGeom prst="bentConnector3">
              <a:avLst>
                <a:gd name="adj1" fmla="val -86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ZoneTexte 18">
              <a:extLst>
                <a:ext uri="{FF2B5EF4-FFF2-40B4-BE49-F238E27FC236}">
                  <a16:creationId xmlns:a16="http://schemas.microsoft.com/office/drawing/2014/main" id="{306E5CEE-E7CF-4BA8-BD61-E3EF9A62E160}"/>
                </a:ext>
              </a:extLst>
            </p:cNvPr>
            <p:cNvSpPr txBox="1"/>
            <p:nvPr/>
          </p:nvSpPr>
          <p:spPr>
            <a:xfrm>
              <a:off x="8643317" y="4971696"/>
              <a:ext cx="21963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Кнопка підтвердження</a:t>
              </a:r>
              <a:endParaRPr lang="en-GB" sz="1600" dirty="0"/>
            </a:p>
          </p:txBody>
        </p:sp>
        <p:cxnSp>
          <p:nvCxnSpPr>
            <p:cNvPr id="72" name="Connecteur droit avec flèche 17">
              <a:extLst>
                <a:ext uri="{FF2B5EF4-FFF2-40B4-BE49-F238E27FC236}">
                  <a16:creationId xmlns:a16="http://schemas.microsoft.com/office/drawing/2014/main" id="{9A75C84E-0901-4798-9BC0-2F2B289E1814}"/>
                </a:ext>
              </a:extLst>
            </p:cNvPr>
            <p:cNvCxnSpPr>
              <a:cxnSpLocks/>
              <a:endCxn id="71" idx="1"/>
            </p:cNvCxnSpPr>
            <p:nvPr/>
          </p:nvCxnSpPr>
          <p:spPr>
            <a:xfrm>
              <a:off x="7796148" y="5140973"/>
              <a:ext cx="847169" cy="0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ZoneTexte 34">
              <a:extLst>
                <a:ext uri="{FF2B5EF4-FFF2-40B4-BE49-F238E27FC236}">
                  <a16:creationId xmlns:a16="http://schemas.microsoft.com/office/drawing/2014/main" id="{0FF611ED-D1E2-4719-BBDC-85928D46B3B3}"/>
                </a:ext>
              </a:extLst>
            </p:cNvPr>
            <p:cNvSpPr txBox="1"/>
            <p:nvPr/>
          </p:nvSpPr>
          <p:spPr>
            <a:xfrm>
              <a:off x="1978290" y="4452840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Головний екран</a:t>
              </a:r>
              <a:endParaRPr lang="en-GB" sz="1600" dirty="0"/>
            </a:p>
          </p:txBody>
        </p:sp>
        <p:cxnSp>
          <p:nvCxnSpPr>
            <p:cNvPr id="50" name="Connecteur en angle 32">
              <a:extLst>
                <a:ext uri="{FF2B5EF4-FFF2-40B4-BE49-F238E27FC236}">
                  <a16:creationId xmlns:a16="http://schemas.microsoft.com/office/drawing/2014/main" id="{E99223B8-DA5E-4F25-ACB3-67868974C30D}"/>
                </a:ext>
              </a:extLst>
            </p:cNvPr>
            <p:cNvCxnSpPr>
              <a:cxnSpLocks/>
              <a:endCxn id="49" idx="3"/>
            </p:cNvCxnSpPr>
            <p:nvPr/>
          </p:nvCxnSpPr>
          <p:spPr>
            <a:xfrm rot="10800000" flipV="1">
              <a:off x="3556502" y="4352455"/>
              <a:ext cx="1223729" cy="269661"/>
            </a:xfrm>
            <a:prstGeom prst="bentConnector3">
              <a:avLst>
                <a:gd name="adj1" fmla="val -308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ZoneTexte 36">
              <a:extLst>
                <a:ext uri="{FF2B5EF4-FFF2-40B4-BE49-F238E27FC236}">
                  <a16:creationId xmlns:a16="http://schemas.microsoft.com/office/drawing/2014/main" id="{E464A601-1883-4F2B-99EF-57E459ADC575}"/>
                </a:ext>
              </a:extLst>
            </p:cNvPr>
            <p:cNvSpPr txBox="1"/>
            <p:nvPr/>
          </p:nvSpPr>
          <p:spPr>
            <a:xfrm>
              <a:off x="1970158" y="4883323"/>
              <a:ext cx="15836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/>
                <a:t>Вибір режиму</a:t>
              </a:r>
              <a:endParaRPr lang="en-GB" sz="1600" dirty="0"/>
            </a:p>
          </p:txBody>
        </p:sp>
        <p:cxnSp>
          <p:nvCxnSpPr>
            <p:cNvPr id="52" name="Connecteur en angle 35">
              <a:extLst>
                <a:ext uri="{FF2B5EF4-FFF2-40B4-BE49-F238E27FC236}">
                  <a16:creationId xmlns:a16="http://schemas.microsoft.com/office/drawing/2014/main" id="{A20DF6AD-3B36-4BB5-8772-EF96928D4F08}"/>
                </a:ext>
              </a:extLst>
            </p:cNvPr>
            <p:cNvCxnSpPr>
              <a:cxnSpLocks/>
              <a:endCxn id="51" idx="3"/>
            </p:cNvCxnSpPr>
            <p:nvPr/>
          </p:nvCxnSpPr>
          <p:spPr>
            <a:xfrm rot="10800000" flipV="1">
              <a:off x="3553825" y="4352456"/>
              <a:ext cx="1706238" cy="700143"/>
            </a:xfrm>
            <a:prstGeom prst="bentConnector3">
              <a:avLst>
                <a:gd name="adj1" fmla="val 123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ZoneTexte 50">
              <a:extLst>
                <a:ext uri="{FF2B5EF4-FFF2-40B4-BE49-F238E27FC236}">
                  <a16:creationId xmlns:a16="http://schemas.microsoft.com/office/drawing/2014/main" id="{6F5FF9EB-9D0D-4008-B580-DAD78B22D7D4}"/>
                </a:ext>
              </a:extLst>
            </p:cNvPr>
            <p:cNvSpPr txBox="1"/>
            <p:nvPr/>
          </p:nvSpPr>
          <p:spPr>
            <a:xfrm>
              <a:off x="8643631" y="4669656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Статус кімнат</a:t>
              </a:r>
              <a:endParaRPr lang="en-GB" sz="1600" dirty="0"/>
            </a:p>
          </p:txBody>
        </p:sp>
        <p:cxnSp>
          <p:nvCxnSpPr>
            <p:cNvPr id="54" name="Connecteur en angle 49">
              <a:extLst>
                <a:ext uri="{FF2B5EF4-FFF2-40B4-BE49-F238E27FC236}">
                  <a16:creationId xmlns:a16="http://schemas.microsoft.com/office/drawing/2014/main" id="{D81F4CCC-57CD-4D2C-A838-21FB6237AC62}"/>
                </a:ext>
              </a:extLst>
            </p:cNvPr>
            <p:cNvCxnSpPr>
              <a:cxnSpLocks/>
              <a:endCxn id="53" idx="1"/>
            </p:cNvCxnSpPr>
            <p:nvPr/>
          </p:nvCxnSpPr>
          <p:spPr>
            <a:xfrm>
              <a:off x="5767057" y="4352457"/>
              <a:ext cx="2876574" cy="486476"/>
            </a:xfrm>
            <a:prstGeom prst="bentConnector3">
              <a:avLst>
                <a:gd name="adj1" fmla="val -42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avec flèche 17">
              <a:extLst>
                <a:ext uri="{FF2B5EF4-FFF2-40B4-BE49-F238E27FC236}">
                  <a16:creationId xmlns:a16="http://schemas.microsoft.com/office/drawing/2014/main" id="{2DF08C3A-802F-4130-B4B7-E466CF15D51B}"/>
                </a:ext>
              </a:extLst>
            </p:cNvPr>
            <p:cNvCxnSpPr>
              <a:cxnSpLocks/>
            </p:cNvCxnSpPr>
            <p:nvPr/>
          </p:nvCxnSpPr>
          <p:spPr>
            <a:xfrm>
              <a:off x="6251636" y="4352458"/>
              <a:ext cx="0" cy="486475"/>
            </a:xfrm>
            <a:prstGeom prst="straightConnector1">
              <a:avLst/>
            </a:prstGeom>
            <a:ln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avec flèche 17">
              <a:extLst>
                <a:ext uri="{FF2B5EF4-FFF2-40B4-BE49-F238E27FC236}">
                  <a16:creationId xmlns:a16="http://schemas.microsoft.com/office/drawing/2014/main" id="{D82E20DE-C218-4C2B-84ED-0B531AA16554}"/>
                </a:ext>
              </a:extLst>
            </p:cNvPr>
            <p:cNvCxnSpPr>
              <a:cxnSpLocks/>
            </p:cNvCxnSpPr>
            <p:nvPr/>
          </p:nvCxnSpPr>
          <p:spPr>
            <a:xfrm>
              <a:off x="7264115" y="4352455"/>
              <a:ext cx="0" cy="147337"/>
            </a:xfrm>
            <a:prstGeom prst="straightConnector1">
              <a:avLst/>
            </a:prstGeom>
            <a:ln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ZoneTexte 18">
              <a:extLst>
                <a:ext uri="{FF2B5EF4-FFF2-40B4-BE49-F238E27FC236}">
                  <a16:creationId xmlns:a16="http://schemas.microsoft.com/office/drawing/2014/main" id="{FC04B272-BF5C-4A8A-AE54-81C6CFBD2669}"/>
                </a:ext>
              </a:extLst>
            </p:cNvPr>
            <p:cNvSpPr txBox="1"/>
            <p:nvPr/>
          </p:nvSpPr>
          <p:spPr>
            <a:xfrm>
              <a:off x="8639129" y="3868885"/>
              <a:ext cx="19952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/>
                <a:t>Прокрутка праворуч</a:t>
              </a:r>
              <a:endParaRPr lang="en-GB" sz="1600" dirty="0"/>
            </a:p>
          </p:txBody>
        </p:sp>
        <p:cxnSp>
          <p:nvCxnSpPr>
            <p:cNvPr id="63" name="Connecteur droit avec flèche 17">
              <a:extLst>
                <a:ext uri="{FF2B5EF4-FFF2-40B4-BE49-F238E27FC236}">
                  <a16:creationId xmlns:a16="http://schemas.microsoft.com/office/drawing/2014/main" id="{407EB834-1DD9-419A-9D2D-DEA1538E8C65}"/>
                </a:ext>
              </a:extLst>
            </p:cNvPr>
            <p:cNvCxnSpPr>
              <a:cxnSpLocks/>
              <a:endCxn id="62" idx="1"/>
            </p:cNvCxnSpPr>
            <p:nvPr/>
          </p:nvCxnSpPr>
          <p:spPr>
            <a:xfrm>
              <a:off x="7689478" y="4038162"/>
              <a:ext cx="949651" cy="0"/>
            </a:xfrm>
            <a:prstGeom prst="straightConnector1">
              <a:avLst/>
            </a:prstGeom>
            <a:ln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3791137-24E7-4E24-9577-2F10F292D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43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5-1 </a:t>
            </a:r>
            <a:r>
              <a:rPr lang="uk-UA" dirty="0"/>
              <a:t>Покращений дизайн дисплея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Прокрутіть</a:t>
            </a:r>
            <a:r>
              <a:rPr lang="ru-RU" dirty="0"/>
              <a:t> для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додаткових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Якщо</a:t>
            </a:r>
            <a:r>
              <a:rPr lang="ru-RU" sz="1600" dirty="0">
                <a:solidFill>
                  <a:schemeClr val="accent2"/>
                </a:solidFill>
              </a:rPr>
              <a:t> на </a:t>
            </a:r>
            <a:r>
              <a:rPr lang="ru-RU" sz="1600" dirty="0" err="1">
                <a:solidFill>
                  <a:schemeClr val="accent2"/>
                </a:solidFill>
              </a:rPr>
              <a:t>дисплеї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ввімкнено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занадто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багато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функцій</a:t>
            </a:r>
            <a:r>
              <a:rPr lang="ru-RU" sz="1600" dirty="0">
                <a:solidFill>
                  <a:schemeClr val="accent2"/>
                </a:solidFill>
              </a:rPr>
              <a:t>, </a:t>
            </a:r>
            <a:r>
              <a:rPr lang="ru-RU" sz="1600" dirty="0" err="1">
                <a:solidFill>
                  <a:schemeClr val="accent2"/>
                </a:solidFill>
              </a:rPr>
              <a:t>з’являються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стрілки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вліво</a:t>
            </a:r>
            <a:r>
              <a:rPr lang="ru-RU" sz="1600" dirty="0">
                <a:solidFill>
                  <a:schemeClr val="accent2"/>
                </a:solidFill>
              </a:rPr>
              <a:t> та вправо для прокрутки </a:t>
            </a:r>
            <a:r>
              <a:rPr lang="ru-RU" sz="1600" dirty="0" err="1">
                <a:solidFill>
                  <a:schemeClr val="accent2"/>
                </a:solidFill>
              </a:rPr>
              <a:t>всіх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функцій</a:t>
            </a:r>
            <a:endParaRPr lang="ru-RU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Вибрані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функції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показуються</a:t>
            </a:r>
            <a:r>
              <a:rPr lang="ru-RU" sz="1600" dirty="0">
                <a:solidFill>
                  <a:schemeClr val="accent2"/>
                </a:solidFill>
              </a:rPr>
              <a:t> на головному </a:t>
            </a:r>
            <a:r>
              <a:rPr lang="ru-RU" sz="1600" dirty="0" err="1">
                <a:solidFill>
                  <a:schemeClr val="accent2"/>
                </a:solidFill>
              </a:rPr>
              <a:t>дисплеї</a:t>
            </a:r>
            <a:endParaRPr lang="en-US" sz="1600" dirty="0">
              <a:solidFill>
                <a:schemeClr val="accent2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E42983D-CDE2-4268-9606-C4AD451DA058}"/>
              </a:ext>
            </a:extLst>
          </p:cNvPr>
          <p:cNvGrpSpPr/>
          <p:nvPr/>
        </p:nvGrpSpPr>
        <p:grpSpPr>
          <a:xfrm>
            <a:off x="1170724" y="2222311"/>
            <a:ext cx="9842629" cy="3981450"/>
            <a:chOff x="1170724" y="2222311"/>
            <a:chExt cx="9842629" cy="3981450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51D3728D-E8FF-4605-8E74-531D6212E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0724" y="2222311"/>
              <a:ext cx="4143375" cy="3981450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01CD9BA6-41C5-4F83-A0D3-FE3BE4988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69978" y="2222311"/>
              <a:ext cx="4143375" cy="3981450"/>
            </a:xfrm>
            <a:prstGeom prst="rect">
              <a:avLst/>
            </a:prstGeom>
          </p:spPr>
        </p:pic>
        <p:cxnSp>
          <p:nvCxnSpPr>
            <p:cNvPr id="39" name="Connecteur droit avec flèche 17">
              <a:extLst>
                <a:ext uri="{FF2B5EF4-FFF2-40B4-BE49-F238E27FC236}">
                  <a16:creationId xmlns:a16="http://schemas.microsoft.com/office/drawing/2014/main" id="{E0A9175C-9586-4EAD-896B-9E2B278EFE7A}"/>
                </a:ext>
              </a:extLst>
            </p:cNvPr>
            <p:cNvCxnSpPr>
              <a:cxnSpLocks/>
            </p:cNvCxnSpPr>
            <p:nvPr/>
          </p:nvCxnSpPr>
          <p:spPr>
            <a:xfrm>
              <a:off x="4839275" y="4228275"/>
              <a:ext cx="2521340" cy="0"/>
            </a:xfrm>
            <a:prstGeom prst="straightConnector1">
              <a:avLst/>
            </a:prstGeom>
            <a:ln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ZoneTexte 18">
              <a:extLst>
                <a:ext uri="{FF2B5EF4-FFF2-40B4-BE49-F238E27FC236}">
                  <a16:creationId xmlns:a16="http://schemas.microsoft.com/office/drawing/2014/main" id="{7E4E9452-14DC-4A70-B343-03A2921079E2}"/>
                </a:ext>
              </a:extLst>
            </p:cNvPr>
            <p:cNvSpPr txBox="1"/>
            <p:nvPr/>
          </p:nvSpPr>
          <p:spPr>
            <a:xfrm>
              <a:off x="5270299" y="3856109"/>
              <a:ext cx="157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600" dirty="0"/>
                <a:t>прокрутка</a:t>
              </a:r>
              <a:endParaRPr lang="en-GB" sz="1600" dirty="0"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CB9FFA-8BC8-4D5F-86AB-456B0A9183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4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381557"/>
            <a:ext cx="7729659" cy="653159"/>
          </a:xfrm>
        </p:spPr>
        <p:txBody>
          <a:bodyPr/>
          <a:lstStyle/>
          <a:p>
            <a:r>
              <a:rPr lang="en-US" dirty="0"/>
              <a:t>1-2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uk-UA" dirty="0"/>
              <a:t>зовнішній вигляд</a:t>
            </a:r>
            <a:endParaRPr lang="es-ES" dirty="0"/>
          </a:p>
        </p:txBody>
      </p:sp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816746"/>
            <a:ext cx="10779294" cy="3027581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Нова візуальна ідентичність</a:t>
            </a:r>
            <a:r>
              <a:rPr lang="en-GB" dirty="0"/>
              <a:t>: </a:t>
            </a:r>
            <a:r>
              <a:rPr lang="uk-UA" dirty="0"/>
              <a:t>преміальна та сучасна</a:t>
            </a:r>
            <a:endParaRPr lang="en-GB" dirty="0"/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Дизайн розроблено як у звичайного побутового приладу</a:t>
            </a:r>
            <a:r>
              <a:rPr lang="en-US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,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що додає стилю внутрішньому блоку, зі збереженням класичного зовнішнього вигляду</a:t>
            </a:r>
            <a:endParaRPr lang="en-US" sz="1600" dirty="0">
              <a:solidFill>
                <a:schemeClr val="accent2"/>
              </a:solidFill>
              <a:ea typeface="Source Sans Pro ExtraLight" panose="020B0303030403020204" pitchFamily="34" charset="0"/>
              <a:sym typeface="Wingdings" panose="05000000000000000000" pitchFamily="2" charset="2"/>
            </a:endParaRP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Повністю біла панель з новими кріпленнями</a:t>
            </a:r>
            <a:endParaRPr lang="en-US" sz="1600" dirty="0">
              <a:solidFill>
                <a:schemeClr val="accent2"/>
              </a:solidFill>
              <a:ea typeface="Source Sans Pro ExtraLight" panose="020B0303030403020204" pitchFamily="34" charset="0"/>
              <a:sym typeface="Wingdings" panose="05000000000000000000" pitchFamily="2" charset="2"/>
            </a:endParaRP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Новий </a:t>
            </a:r>
            <a:r>
              <a:rPr lang="en-US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LCD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-пульт керування</a:t>
            </a:r>
            <a:r>
              <a:rPr lang="en-US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 </a:t>
            </a:r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Нова рамка </a:t>
            </a:r>
            <a:r>
              <a:rPr lang="en-US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LCD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-пульта</a:t>
            </a:r>
            <a:r>
              <a:rPr lang="en-US" sz="1600" dirty="0">
                <a:solidFill>
                  <a:schemeClr val="accent2"/>
                </a:solidFill>
                <a:ea typeface="Source Sans Pro ExtraLight" panose="020B0303030403020204" pitchFamily="34" charset="0"/>
                <a:sym typeface="Wingdings" panose="05000000000000000000" pitchFamily="2" charset="2"/>
              </a:rPr>
              <a:t> </a:t>
            </a:r>
            <a:endParaRPr lang="en-GB" sz="1600" dirty="0"/>
          </a:p>
          <a:p>
            <a:pPr marL="549275" lvl="1" indent="-2857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 err="1">
                <a:solidFill>
                  <a:schemeClr val="accent2"/>
                </a:solidFill>
                <a:ea typeface="Source Sans Pro ExtraLight" panose="020B0303030403020204" pitchFamily="34" charset="0"/>
              </a:rPr>
              <a:t>Yutaki-SCombi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тепер має розміри 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600 x 600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мм</a:t>
            </a:r>
            <a:r>
              <a:rPr lang="en-GB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 </a:t>
            </a:r>
            <a:r>
              <a:rPr lang="uk-UA" sz="1600" dirty="0">
                <a:solidFill>
                  <a:schemeClr val="accent2"/>
                </a:solidFill>
                <a:ea typeface="Source Sans Pro ExtraLight" panose="020B0303030403020204" pitchFamily="34" charset="0"/>
              </a:rPr>
              <a:t>для того, щоб блок можна було інтегрувати в стандартні кухонні меблі</a:t>
            </a:r>
            <a:endParaRPr lang="es-ES" sz="1600" dirty="0">
              <a:solidFill>
                <a:schemeClr val="accent2"/>
              </a:solidFill>
              <a:ea typeface="Source Sans Pro ExtraLight" panose="020B0303030403020204" pitchFamily="34" charset="0"/>
            </a:endParaRPr>
          </a:p>
        </p:txBody>
      </p:sp>
      <p:pic>
        <p:nvPicPr>
          <p:cNvPr id="11" name="Imagen 10" descr="Imagen que contiene refrigerador, parado&#10;&#10;Descripción generada automáticamente">
            <a:extLst>
              <a:ext uri="{FF2B5EF4-FFF2-40B4-BE49-F238E27FC236}">
                <a16:creationId xmlns:a16="http://schemas.microsoft.com/office/drawing/2014/main" id="{9FF16402-2D56-493F-AE1D-B213A92990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8236" y="2840030"/>
            <a:ext cx="1794139" cy="352456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A77D71D-227A-459B-B4AC-D5766233A0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9283" y="3012163"/>
            <a:ext cx="3069769" cy="317867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4BCACED-0B12-4A96-957D-412D17734C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7666" y="2901820"/>
            <a:ext cx="3508116" cy="32890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6A069B-8D8A-425D-9A04-782C98BBD8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2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78BE9DF9-BD6C-468A-BE7F-B80D9C4C9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6" y="3022385"/>
            <a:ext cx="6944381" cy="1637750"/>
          </a:xfrm>
        </p:spPr>
        <p:txBody>
          <a:bodyPr/>
          <a:lstStyle/>
          <a:p>
            <a:r>
              <a:rPr lang="ru-RU" altLang="en-US" dirty="0" err="1"/>
              <a:t>Програма</a:t>
            </a:r>
            <a:r>
              <a:rPr lang="ru-RU" altLang="en-US" dirty="0"/>
              <a:t> </a:t>
            </a:r>
            <a:r>
              <a:rPr lang="ru-RU" altLang="en-US" dirty="0" err="1"/>
              <a:t>підбору</a:t>
            </a:r>
            <a:r>
              <a:rPr lang="ru-RU" altLang="en-US" dirty="0"/>
              <a:t> </a:t>
            </a:r>
            <a:r>
              <a:rPr lang="ru-RU" altLang="en-US" dirty="0" err="1"/>
              <a:t>теплових</a:t>
            </a:r>
            <a:r>
              <a:rPr lang="ru-RU" altLang="en-US" dirty="0"/>
              <a:t> </a:t>
            </a:r>
            <a:r>
              <a:rPr lang="ru-RU" altLang="en-US" dirty="0" err="1"/>
              <a:t>насосів</a:t>
            </a:r>
            <a:r>
              <a:rPr lang="ru-RU" altLang="en-US" dirty="0"/>
              <a:t> онлайн</a:t>
            </a:r>
            <a:br>
              <a:rPr lang="ru-RU" altLang="en-US" dirty="0"/>
            </a:b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45C30FB-F843-4BC3-A790-D1A34B440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</a:t>
            </a:r>
            <a:r>
              <a:rPr lang="ru-RU" dirty="0"/>
              <a:t>6</a:t>
            </a:r>
            <a:endParaRPr lang="es-E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B5E37DE-5BCD-4449-ABB7-3CD58563C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8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AFBF1-B954-4FCD-A4CC-F195CD33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689" y="763479"/>
            <a:ext cx="10125169" cy="4864963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C18D7E-9CD5-47D4-A80C-C643DF10C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3120"/>
            <a:ext cx="12192000" cy="54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3607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33877-6DEC-42ED-B99A-5CE882BC2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77" y="674703"/>
            <a:ext cx="11922710" cy="5370989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ED76FF-BF0A-44AB-AE16-BBC769805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704"/>
            <a:ext cx="12192000" cy="562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894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74A3F-DF25-4F86-8C72-75093DFD0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689" y="621437"/>
            <a:ext cx="11199367" cy="6072326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A7B8B9-4472-4E06-A876-D37C825F3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1335"/>
            <a:ext cx="12192000" cy="587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277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5EF3FF-94EE-466D-BD7F-3B2C65DED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128" y="745723"/>
            <a:ext cx="11691891" cy="5797119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C4B50C-087E-4FD3-A065-09D7BF75F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5722"/>
            <a:ext cx="12192000" cy="579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514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281ED5-9E79-4020-BFA2-C3DB757E3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689" y="834501"/>
            <a:ext cx="11421309" cy="5513033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3BFAC9-5EBE-4EC9-9EB4-EB2B98F90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5161"/>
            <a:ext cx="12192000" cy="518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910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99B22-5450-436F-8AE3-767E45ED7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689" y="816745"/>
            <a:ext cx="11412431" cy="5655075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E100DA-572A-482E-B349-5B4ECA1CF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892"/>
            <a:ext cx="12192000" cy="619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375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9C1F0-B03D-47F3-B643-7B02807FD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689" y="790113"/>
            <a:ext cx="11305899" cy="5939161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D85CF5-E98C-474E-B1DE-52931D2AA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04" y="213064"/>
            <a:ext cx="11931588" cy="614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045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84CFF-5936-4508-B86F-4F72B63F0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689" y="834501"/>
            <a:ext cx="11394676" cy="5805996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8D78A2-EDD7-4FC6-88FB-6DF15B66C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08" y="834501"/>
            <a:ext cx="88011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555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7E6DC-660E-4E28-9A06-7BAEFB031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689" y="798989"/>
            <a:ext cx="11288144" cy="5628443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13FF15-94BD-4690-99FF-25693A3E5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273"/>
            <a:ext cx="12192000" cy="626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87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1-3 </a:t>
            </a:r>
            <a:r>
              <a:rPr lang="uk-UA" dirty="0"/>
              <a:t>Нові найменування моделей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Product revision “</a:t>
            </a:r>
            <a:r>
              <a:rPr lang="en-GB" b="1" dirty="0">
                <a:solidFill>
                  <a:srgbClr val="C00000"/>
                </a:solidFill>
              </a:rPr>
              <a:t>1</a:t>
            </a:r>
            <a:r>
              <a:rPr lang="en-GB" dirty="0"/>
              <a:t>”</a:t>
            </a:r>
          </a:p>
          <a:p>
            <a:pPr marL="536575" lvl="1" indent="-2730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accent2"/>
              </a:solidFill>
              <a:ea typeface="Source Sans Pro ExtraLight" panose="020B0303030403020204" pitchFamily="34" charset="0"/>
              <a:cs typeface="+mj-cs"/>
            </a:endParaRPr>
          </a:p>
        </p:txBody>
      </p:sp>
      <p:graphicFrame>
        <p:nvGraphicFramePr>
          <p:cNvPr id="7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057363"/>
              </p:ext>
            </p:extLst>
          </p:nvPr>
        </p:nvGraphicFramePr>
        <p:xfrm>
          <a:off x="2106342" y="1483087"/>
          <a:ext cx="6639065" cy="4817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4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6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7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154">
                <a:tc>
                  <a:txBody>
                    <a:bodyPr/>
                    <a:lstStyle/>
                    <a:p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400" b="1" dirty="0">
                          <a:solidFill>
                            <a:schemeClr val="tx1"/>
                          </a:solidFill>
                        </a:rPr>
                        <a:t>Попередні моделі</a:t>
                      </a:r>
                      <a:endParaRPr lang="en-US" sz="14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Нові моделі</a:t>
                      </a:r>
                      <a:endParaRPr lang="en-US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94">
                <a:tc rowSpan="8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400" b="1" i="0" u="none" strike="noStrike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Yutaki</a:t>
                      </a:r>
                      <a:r>
                        <a:rPr kumimoji="1" lang="fr-FR" sz="14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S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uk-UA" sz="14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Внутрішній блок</a:t>
                      </a:r>
                      <a:endParaRPr kumimoji="1" lang="fr-FR" sz="1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RWM-2.0NRE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RWM-2.0</a:t>
                      </a:r>
                      <a:r>
                        <a:rPr lang="fr-FR" sz="1400" b="1" dirty="0">
                          <a:solidFill>
                            <a:srgbClr val="C00000"/>
                          </a:solidFill>
                        </a:rPr>
                        <a:t>R1</a:t>
                      </a:r>
                      <a:r>
                        <a:rPr lang="fr-FR" sz="1400" dirty="0"/>
                        <a:t>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RWM-2.5NRE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RWM-2.5</a:t>
                      </a:r>
                      <a:r>
                        <a:rPr lang="fr-FR" sz="1400" b="1" dirty="0">
                          <a:solidFill>
                            <a:srgbClr val="C00000"/>
                          </a:solidFill>
                        </a:rPr>
                        <a:t>R1</a:t>
                      </a:r>
                      <a:r>
                        <a:rPr lang="fr-FR" sz="1400" dirty="0"/>
                        <a:t>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</a:rPr>
                        <a:t>RWM-3.0NRE</a:t>
                      </a:r>
                      <a:endParaRPr lang="fr-FR" sz="1400" dirty="0"/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RWM-3.0</a:t>
                      </a:r>
                      <a:r>
                        <a:rPr lang="fr-FR" sz="1400" b="1" dirty="0">
                          <a:solidFill>
                            <a:srgbClr val="C00000"/>
                          </a:solidFill>
                        </a:rPr>
                        <a:t>R1</a:t>
                      </a:r>
                      <a:r>
                        <a:rPr lang="fr-FR" sz="1400" dirty="0"/>
                        <a:t>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038240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</a:rPr>
                        <a:t>RWM-4.0NE</a:t>
                      </a:r>
                      <a:endParaRPr lang="fr-FR" sz="1400" dirty="0"/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</a:rPr>
                        <a:t>RWM-4.0</a:t>
                      </a: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1400" b="1" dirty="0">
                          <a:solidFill>
                            <a:srgbClr val="C00000"/>
                          </a:solidFill>
                        </a:rPr>
                        <a:t>1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fr-FR" sz="1400" dirty="0"/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87455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RWM-5.0NE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RWM-5.0</a:t>
                      </a: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1400" b="1" dirty="0">
                          <a:solidFill>
                            <a:srgbClr val="C00000"/>
                          </a:solidFill>
                        </a:rPr>
                        <a:t>1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342678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RWM-6.0NE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RWM-6.0</a:t>
                      </a: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1400" b="1" dirty="0">
                          <a:solidFill>
                            <a:srgbClr val="C00000"/>
                          </a:solidFill>
                        </a:rPr>
                        <a:t>1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01211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RWM-8.0NE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RWM-8.0</a:t>
                      </a: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1400" b="1" dirty="0">
                          <a:solidFill>
                            <a:srgbClr val="C00000"/>
                          </a:solidFill>
                        </a:rPr>
                        <a:t>1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914297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RWM-10.0NE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RWM-10.0</a:t>
                      </a: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r-FR" sz="1400" b="1" dirty="0">
                          <a:solidFill>
                            <a:srgbClr val="C00000"/>
                          </a:solidFill>
                        </a:rPr>
                        <a:t>1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094">
                <a:tc rowSpan="6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400" b="1" i="0" u="none" strike="noStrike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Yutaki</a:t>
                      </a:r>
                      <a:r>
                        <a:rPr kumimoji="1" lang="fr-FR" sz="14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SC 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uk-UA" sz="14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Внутрішній блок</a:t>
                      </a:r>
                      <a:endParaRPr kumimoji="1" lang="fr-FR" sz="1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RWD-2.0NRW(S)E-200/260S(-K)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RWD-2.0</a:t>
                      </a:r>
                      <a:r>
                        <a:rPr lang="fr-FR" sz="1400" b="1" dirty="0">
                          <a:solidFill>
                            <a:srgbClr val="C00000"/>
                          </a:solidFill>
                        </a:rPr>
                        <a:t>R</a:t>
                      </a:r>
                      <a:r>
                        <a:rPr kumimoji="0" lang="fr-FR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fr-FR" sz="1400" dirty="0"/>
                        <a:t>E-</a:t>
                      </a: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220</a:t>
                      </a:r>
                      <a:r>
                        <a:rPr lang="fr-FR" sz="1400" dirty="0"/>
                        <a:t>S(-K)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RWD-2.5NRW(S)E-200/260S(-K)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RWD-2.5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</a:t>
                      </a:r>
                      <a:r>
                        <a:rPr kumimoji="0" lang="fr-FR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E-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220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S</a:t>
                      </a:r>
                      <a:r>
                        <a:rPr lang="fr-FR" sz="1400" dirty="0"/>
                        <a:t>(-K)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RWD-3.0NRW(S)E-200/260S(-K)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RWD-3.0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R</a:t>
                      </a:r>
                      <a:r>
                        <a:rPr kumimoji="0" lang="fr-FR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E-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220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S</a:t>
                      </a:r>
                      <a:r>
                        <a:rPr lang="fr-FR" sz="1400" dirty="0"/>
                        <a:t>(-K)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502463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RWD-4.0NW(S)E-200/260S(-K)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RWD-4.0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</a:t>
                      </a:r>
                      <a:r>
                        <a:rPr kumimoji="0" lang="fr-FR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E-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220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fr-FR" sz="1400" dirty="0"/>
                        <a:t>(-K)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551174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RWD-5.0NW(S)E-200/260S(-K)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RWD-5.0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E-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220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fr-FR" sz="1400" dirty="0"/>
                        <a:t>(-K)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699013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RWD-6.0NW(S)E-200/260S(-K)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RWD-6.0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E-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220</a:t>
                      </a:r>
                      <a:r>
                        <a:rPr kumimoji="0" lang="fr-F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fr-FR" sz="1400" dirty="0"/>
                        <a:t>(-K)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Grupo 3">
            <a:extLst>
              <a:ext uri="{FF2B5EF4-FFF2-40B4-BE49-F238E27FC236}">
                <a16:creationId xmlns:a16="http://schemas.microsoft.com/office/drawing/2014/main" id="{F5FB5240-07B7-42E1-B940-CC0C92CC25FD}"/>
              </a:ext>
            </a:extLst>
          </p:cNvPr>
          <p:cNvGrpSpPr/>
          <p:nvPr/>
        </p:nvGrpSpPr>
        <p:grpSpPr>
          <a:xfrm>
            <a:off x="9086078" y="2523301"/>
            <a:ext cx="2035569" cy="1363676"/>
            <a:chOff x="9086078" y="2622884"/>
            <a:chExt cx="2035569" cy="1363676"/>
          </a:xfrm>
        </p:grpSpPr>
        <p:sp>
          <p:nvSpPr>
            <p:cNvPr id="9" name="ZoneTexte 9"/>
            <p:cNvSpPr txBox="1"/>
            <p:nvPr/>
          </p:nvSpPr>
          <p:spPr>
            <a:xfrm>
              <a:off x="9086078" y="2622884"/>
              <a:ext cx="434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prstClr val="black"/>
                  </a:solidFill>
                </a:rPr>
                <a:t>R</a:t>
              </a:r>
            </a:p>
          </p:txBody>
        </p:sp>
        <p:sp>
          <p:nvSpPr>
            <p:cNvPr id="10" name="ZoneTexte 19"/>
            <p:cNvSpPr txBox="1"/>
            <p:nvPr/>
          </p:nvSpPr>
          <p:spPr>
            <a:xfrm>
              <a:off x="9281787" y="2623925"/>
              <a:ext cx="434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11" name="ZoneTexte 20"/>
            <p:cNvSpPr txBox="1"/>
            <p:nvPr/>
          </p:nvSpPr>
          <p:spPr>
            <a:xfrm>
              <a:off x="9464324" y="2627964"/>
              <a:ext cx="434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prstClr val="black"/>
                  </a:solidFill>
                </a:rPr>
                <a:t>E</a:t>
              </a:r>
            </a:p>
          </p:txBody>
        </p:sp>
        <p:cxnSp>
          <p:nvCxnSpPr>
            <p:cNvPr id="12" name="Connecteur droit 29"/>
            <p:cNvCxnSpPr/>
            <p:nvPr/>
          </p:nvCxnSpPr>
          <p:spPr>
            <a:xfrm>
              <a:off x="9681380" y="2925484"/>
              <a:ext cx="0" cy="72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31"/>
            <p:cNvCxnSpPr/>
            <p:nvPr/>
          </p:nvCxnSpPr>
          <p:spPr>
            <a:xfrm>
              <a:off x="9486188" y="2925484"/>
              <a:ext cx="0" cy="18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33"/>
            <p:cNvCxnSpPr/>
            <p:nvPr/>
          </p:nvCxnSpPr>
          <p:spPr>
            <a:xfrm>
              <a:off x="9314805" y="2925484"/>
              <a:ext cx="6379" cy="4147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ZoneTexte 36"/>
            <p:cNvSpPr txBox="1"/>
            <p:nvPr/>
          </p:nvSpPr>
          <p:spPr>
            <a:xfrm>
              <a:off x="9573376" y="2947797"/>
              <a:ext cx="1548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200" dirty="0">
                  <a:solidFill>
                    <a:prstClr val="black"/>
                  </a:solidFill>
                </a:rPr>
                <a:t>Зроблено в Європі</a:t>
              </a:r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16" name="ZoneTexte 37"/>
            <p:cNvSpPr txBox="1"/>
            <p:nvPr/>
          </p:nvSpPr>
          <p:spPr>
            <a:xfrm>
              <a:off x="9380176" y="3145920"/>
              <a:ext cx="13827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200" dirty="0">
                  <a:solidFill>
                    <a:prstClr val="black"/>
                  </a:solidFill>
                </a:rPr>
                <a:t>Версія</a:t>
              </a:r>
              <a:r>
                <a:rPr lang="en-US" sz="1200" dirty="0">
                  <a:solidFill>
                    <a:prstClr val="black"/>
                  </a:solidFill>
                </a:rPr>
                <a:t> 1</a:t>
              </a:r>
            </a:p>
          </p:txBody>
        </p:sp>
        <p:sp>
          <p:nvSpPr>
            <p:cNvPr id="17" name="ZoneTexte 38"/>
            <p:cNvSpPr txBox="1"/>
            <p:nvPr/>
          </p:nvSpPr>
          <p:spPr>
            <a:xfrm>
              <a:off x="9208857" y="3340229"/>
              <a:ext cx="13827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200" dirty="0">
                  <a:solidFill>
                    <a:prstClr val="black"/>
                  </a:solidFill>
                </a:rPr>
                <a:t>Тип холодоагенту</a:t>
              </a:r>
              <a:r>
                <a:rPr lang="en-US" sz="1200" dirty="0">
                  <a:solidFill>
                    <a:prstClr val="black"/>
                  </a:solidFill>
                </a:rPr>
                <a:t>:</a:t>
              </a:r>
            </a:p>
            <a:p>
              <a:r>
                <a:rPr lang="en-US" sz="1200" dirty="0">
                  <a:solidFill>
                    <a:prstClr val="black"/>
                  </a:solidFill>
                </a:rPr>
                <a:t>   R = R32</a:t>
              </a:r>
            </a:p>
            <a:p>
              <a:r>
                <a:rPr lang="en-US" sz="1200" dirty="0">
                  <a:solidFill>
                    <a:prstClr val="black"/>
                  </a:solidFill>
                </a:rPr>
                <a:t>   N = R410A</a:t>
              </a:r>
            </a:p>
          </p:txBody>
        </p:sp>
      </p:grpSp>
      <p:pic>
        <p:nvPicPr>
          <p:cNvPr id="38" name="Imagen 37" descr="Imagen que contiene conector, electrónica&#10;&#10;Descripción generada automáticamente">
            <a:extLst>
              <a:ext uri="{FF2B5EF4-FFF2-40B4-BE49-F238E27FC236}">
                <a16:creationId xmlns:a16="http://schemas.microsoft.com/office/drawing/2014/main" id="{CDABF2B3-4082-4EAB-A88A-8DD722E7DE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853" y="2627305"/>
            <a:ext cx="1054613" cy="1392062"/>
          </a:xfrm>
          <a:prstGeom prst="rect">
            <a:avLst/>
          </a:prstGeom>
        </p:spPr>
      </p:pic>
      <p:pic>
        <p:nvPicPr>
          <p:cNvPr id="39" name="Imagen 38" descr="Imagen que contiene refrigerador&#10;&#10;Descripción generada automáticamente">
            <a:extLst>
              <a:ext uri="{FF2B5EF4-FFF2-40B4-BE49-F238E27FC236}">
                <a16:creationId xmlns:a16="http://schemas.microsoft.com/office/drawing/2014/main" id="{E8B8B509-21E4-4A0F-BEFC-8B781B8494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965" y="4505322"/>
            <a:ext cx="808170" cy="1893086"/>
          </a:xfrm>
          <a:prstGeom prst="rect">
            <a:avLst/>
          </a:prstGeom>
        </p:spPr>
      </p:pic>
      <p:grpSp>
        <p:nvGrpSpPr>
          <p:cNvPr id="40" name="Grupo 39">
            <a:extLst>
              <a:ext uri="{FF2B5EF4-FFF2-40B4-BE49-F238E27FC236}">
                <a16:creationId xmlns:a16="http://schemas.microsoft.com/office/drawing/2014/main" id="{9F976548-E774-47E0-8C3D-BD5BD54C1CBA}"/>
              </a:ext>
            </a:extLst>
          </p:cNvPr>
          <p:cNvGrpSpPr/>
          <p:nvPr/>
        </p:nvGrpSpPr>
        <p:grpSpPr>
          <a:xfrm>
            <a:off x="9083283" y="4505322"/>
            <a:ext cx="2338787" cy="1952530"/>
            <a:chOff x="9083283" y="4505322"/>
            <a:chExt cx="2338787" cy="1952530"/>
          </a:xfrm>
        </p:grpSpPr>
        <p:sp>
          <p:nvSpPr>
            <p:cNvPr id="19" name="ZoneTexte 44"/>
            <p:cNvSpPr txBox="1"/>
            <p:nvPr/>
          </p:nvSpPr>
          <p:spPr>
            <a:xfrm>
              <a:off x="9083283" y="4508384"/>
              <a:ext cx="434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prstClr val="black"/>
                  </a:solidFill>
                </a:rPr>
                <a:t>R</a:t>
              </a:r>
            </a:p>
          </p:txBody>
        </p:sp>
        <p:sp>
          <p:nvSpPr>
            <p:cNvPr id="20" name="ZoneTexte 45"/>
            <p:cNvSpPr txBox="1"/>
            <p:nvPr/>
          </p:nvSpPr>
          <p:spPr>
            <a:xfrm>
              <a:off x="9291855" y="4505615"/>
              <a:ext cx="434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prstClr val="black"/>
                  </a:solidFill>
                </a:rPr>
                <a:t>W</a:t>
              </a:r>
            </a:p>
          </p:txBody>
        </p:sp>
        <p:sp>
          <p:nvSpPr>
            <p:cNvPr id="21" name="ZoneTexte 46"/>
            <p:cNvSpPr txBox="1"/>
            <p:nvPr/>
          </p:nvSpPr>
          <p:spPr>
            <a:xfrm>
              <a:off x="9906013" y="4508383"/>
              <a:ext cx="720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prstClr val="black"/>
                  </a:solidFill>
                </a:rPr>
                <a:t>-220S</a:t>
              </a:r>
            </a:p>
          </p:txBody>
        </p:sp>
        <p:cxnSp>
          <p:nvCxnSpPr>
            <p:cNvPr id="22" name="Connecteur droit 50"/>
            <p:cNvCxnSpPr/>
            <p:nvPr/>
          </p:nvCxnSpPr>
          <p:spPr>
            <a:xfrm>
              <a:off x="10692794" y="4810984"/>
              <a:ext cx="0" cy="72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51"/>
            <p:cNvCxnSpPr>
              <a:cxnSpLocks/>
            </p:cNvCxnSpPr>
            <p:nvPr/>
          </p:nvCxnSpPr>
          <p:spPr>
            <a:xfrm>
              <a:off x="9727505" y="4810628"/>
              <a:ext cx="0" cy="6127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52"/>
            <p:cNvCxnSpPr>
              <a:cxnSpLocks/>
            </p:cNvCxnSpPr>
            <p:nvPr/>
          </p:nvCxnSpPr>
          <p:spPr>
            <a:xfrm>
              <a:off x="9503107" y="4812526"/>
              <a:ext cx="0" cy="8016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ZoneTexte 53"/>
            <p:cNvSpPr txBox="1"/>
            <p:nvPr/>
          </p:nvSpPr>
          <p:spPr>
            <a:xfrm>
              <a:off x="10113765" y="5034084"/>
              <a:ext cx="12084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>
                  <a:solidFill>
                    <a:prstClr val="black"/>
                  </a:solidFill>
                </a:rPr>
                <a:t>220 </a:t>
              </a:r>
              <a:r>
                <a:rPr lang="uk-UA" sz="1200" dirty="0">
                  <a:solidFill>
                    <a:prstClr val="black"/>
                  </a:solidFill>
                </a:rPr>
                <a:t>л бак</a:t>
              </a:r>
              <a:endParaRPr lang="fr-FR" sz="1200" dirty="0">
                <a:solidFill>
                  <a:prstClr val="black"/>
                </a:solidFill>
              </a:endParaRPr>
            </a:p>
          </p:txBody>
        </p:sp>
        <p:sp>
          <p:nvSpPr>
            <p:cNvPr id="26" name="ZoneTexte 54"/>
            <p:cNvSpPr txBox="1"/>
            <p:nvPr/>
          </p:nvSpPr>
          <p:spPr>
            <a:xfrm>
              <a:off x="9390440" y="5614202"/>
              <a:ext cx="15288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200" dirty="0">
                  <a:solidFill>
                    <a:prstClr val="black"/>
                  </a:solidFill>
                </a:rPr>
                <a:t>Вбудований бак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7" name="ZoneTexte 55"/>
            <p:cNvSpPr txBox="1"/>
            <p:nvPr/>
          </p:nvSpPr>
          <p:spPr>
            <a:xfrm>
              <a:off x="9205855" y="5811521"/>
              <a:ext cx="15288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200" dirty="0">
                  <a:solidFill>
                    <a:prstClr val="black"/>
                  </a:solidFill>
                </a:rPr>
                <a:t>Тип холодоагенту</a:t>
              </a:r>
              <a:r>
                <a:rPr lang="en-US" sz="1200" dirty="0">
                  <a:solidFill>
                    <a:prstClr val="black"/>
                  </a:solidFill>
                </a:rPr>
                <a:t>:</a:t>
              </a:r>
            </a:p>
            <a:p>
              <a:r>
                <a:rPr lang="en-US" sz="1200" dirty="0">
                  <a:solidFill>
                    <a:prstClr val="black"/>
                  </a:solidFill>
                </a:rPr>
                <a:t>   R = R32</a:t>
              </a:r>
            </a:p>
            <a:p>
              <a:r>
                <a:rPr lang="en-US" sz="1200" dirty="0">
                  <a:solidFill>
                    <a:prstClr val="black"/>
                  </a:solidFill>
                </a:rPr>
                <a:t>   N = R410A</a:t>
              </a:r>
            </a:p>
          </p:txBody>
        </p:sp>
        <p:sp>
          <p:nvSpPr>
            <p:cNvPr id="28" name="ZoneTexte 56"/>
            <p:cNvSpPr txBox="1"/>
            <p:nvPr/>
          </p:nvSpPr>
          <p:spPr>
            <a:xfrm>
              <a:off x="9500832" y="4505322"/>
              <a:ext cx="434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29" name="ZoneTexte 57"/>
            <p:cNvSpPr txBox="1"/>
            <p:nvPr/>
          </p:nvSpPr>
          <p:spPr>
            <a:xfrm>
              <a:off x="9689922" y="4507997"/>
              <a:ext cx="434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prstClr val="black"/>
                  </a:solidFill>
                </a:rPr>
                <a:t>E</a:t>
              </a:r>
            </a:p>
          </p:txBody>
        </p:sp>
        <p:cxnSp>
          <p:nvCxnSpPr>
            <p:cNvPr id="30" name="Connecteur droit 58"/>
            <p:cNvCxnSpPr/>
            <p:nvPr/>
          </p:nvCxnSpPr>
          <p:spPr>
            <a:xfrm flipH="1">
              <a:off x="10243366" y="4812526"/>
              <a:ext cx="3235" cy="1984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ZoneTexte 60"/>
            <p:cNvSpPr txBox="1"/>
            <p:nvPr/>
          </p:nvSpPr>
          <p:spPr>
            <a:xfrm>
              <a:off x="9618589" y="5423374"/>
              <a:ext cx="12738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200" dirty="0">
                  <a:solidFill>
                    <a:prstClr val="black"/>
                  </a:solidFill>
                </a:rPr>
                <a:t>Версія</a:t>
              </a:r>
              <a:r>
                <a:rPr lang="en-US" sz="1200" dirty="0">
                  <a:solidFill>
                    <a:prstClr val="black"/>
                  </a:solidFill>
                </a:rPr>
                <a:t> 1</a:t>
              </a:r>
            </a:p>
          </p:txBody>
        </p:sp>
        <p:sp>
          <p:nvSpPr>
            <p:cNvPr id="32" name="ZoneTexte 61"/>
            <p:cNvSpPr txBox="1"/>
            <p:nvPr/>
          </p:nvSpPr>
          <p:spPr>
            <a:xfrm>
              <a:off x="9799896" y="5227023"/>
              <a:ext cx="140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200" dirty="0">
                  <a:solidFill>
                    <a:prstClr val="black"/>
                  </a:solidFill>
                </a:rPr>
                <a:t>Зроблено в Європі</a:t>
              </a:r>
              <a:endParaRPr lang="fr-FR" sz="1200" dirty="0">
                <a:solidFill>
                  <a:prstClr val="black"/>
                </a:solidFill>
              </a:endParaRPr>
            </a:p>
          </p:txBody>
        </p:sp>
        <p:cxnSp>
          <p:nvCxnSpPr>
            <p:cNvPr id="33" name="Connecteur droit 65"/>
            <p:cNvCxnSpPr/>
            <p:nvPr/>
          </p:nvCxnSpPr>
          <p:spPr>
            <a:xfrm flipH="1">
              <a:off x="9906013" y="4810983"/>
              <a:ext cx="1015" cy="40417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46">
              <a:extLst>
                <a:ext uri="{FF2B5EF4-FFF2-40B4-BE49-F238E27FC236}">
                  <a16:creationId xmlns:a16="http://schemas.microsoft.com/office/drawing/2014/main" id="{354DC810-D4EA-40BA-93AB-8FE788FF312E}"/>
                </a:ext>
              </a:extLst>
            </p:cNvPr>
            <p:cNvSpPr txBox="1"/>
            <p:nvPr/>
          </p:nvSpPr>
          <p:spPr>
            <a:xfrm>
              <a:off x="10464495" y="4506882"/>
              <a:ext cx="4596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prstClr val="black"/>
                  </a:solidFill>
                </a:rPr>
                <a:t>-K</a:t>
              </a:r>
            </a:p>
          </p:txBody>
        </p:sp>
        <p:sp>
          <p:nvSpPr>
            <p:cNvPr id="35" name="ZoneTexte 53">
              <a:extLst>
                <a:ext uri="{FF2B5EF4-FFF2-40B4-BE49-F238E27FC236}">
                  <a16:creationId xmlns:a16="http://schemas.microsoft.com/office/drawing/2014/main" id="{793CC543-5F6A-46F0-969F-D51485E13348}"/>
                </a:ext>
              </a:extLst>
            </p:cNvPr>
            <p:cNvSpPr txBox="1"/>
            <p:nvPr/>
          </p:nvSpPr>
          <p:spPr>
            <a:xfrm>
              <a:off x="10564924" y="4842454"/>
              <a:ext cx="857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>
                  <a:solidFill>
                    <a:prstClr val="black"/>
                  </a:solidFill>
                </a:rPr>
                <a:t>UK version</a:t>
              </a:r>
            </a:p>
          </p:txBody>
        </p:sp>
        <p:cxnSp>
          <p:nvCxnSpPr>
            <p:cNvPr id="36" name="Connecteur droit 52">
              <a:extLst>
                <a:ext uri="{FF2B5EF4-FFF2-40B4-BE49-F238E27FC236}">
                  <a16:creationId xmlns:a16="http://schemas.microsoft.com/office/drawing/2014/main" id="{8A4A742B-D9A8-4666-8A84-E108761BD2E2}"/>
                </a:ext>
              </a:extLst>
            </p:cNvPr>
            <p:cNvCxnSpPr>
              <a:cxnSpLocks/>
            </p:cNvCxnSpPr>
            <p:nvPr/>
          </p:nvCxnSpPr>
          <p:spPr>
            <a:xfrm>
              <a:off x="9302430" y="4820078"/>
              <a:ext cx="0" cy="10082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6B37BD6C-F295-460D-8925-C143D655B6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43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78BE9DF9-BD6C-468A-BE7F-B80D9C4C9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6" y="3022385"/>
            <a:ext cx="6944381" cy="1637750"/>
          </a:xfrm>
        </p:spPr>
        <p:txBody>
          <a:bodyPr/>
          <a:lstStyle/>
          <a:p>
            <a:r>
              <a:rPr lang="ru-RU" altLang="en-US" dirty="0" err="1"/>
              <a:t>Застосування</a:t>
            </a:r>
            <a:r>
              <a:rPr lang="ru-RU" altLang="en-US" dirty="0"/>
              <a:t> ТН у приватному </a:t>
            </a:r>
            <a:r>
              <a:rPr lang="ru-RU" altLang="en-US" dirty="0" err="1"/>
              <a:t>будинку</a:t>
            </a:r>
            <a:br>
              <a:rPr lang="ru-RU" altLang="en-US" dirty="0"/>
            </a:b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45C30FB-F843-4BC3-A790-D1A34B440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</a:t>
            </a:r>
            <a:r>
              <a:rPr lang="ru-RU" dirty="0"/>
              <a:t>7</a:t>
            </a:r>
            <a:endParaRPr lang="es-E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B5E37DE-5BCD-4449-ABB7-3CD58563C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6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FCF1A31-659D-42A3-9247-7238D2411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33" y="818098"/>
            <a:ext cx="10772775" cy="4486275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639200" y="5371485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охолодження з трьох-ходовим клапаном для ГВП  та 1 зимова </a:t>
            </a:r>
          </a:p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та 1 літня теплові зони 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551839" y="3305952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8" name="Título 16">
            <a:extLst>
              <a:ext uri="{FF2B5EF4-FFF2-40B4-BE49-F238E27FC236}">
                <a16:creationId xmlns:a16="http://schemas.microsoft.com/office/drawing/2014/main" id="{9DD7E5FF-A633-4B12-9DE9-9F6448F44228}"/>
              </a:ext>
            </a:extLst>
          </p:cNvPr>
          <p:cNvSpPr txBox="1">
            <a:spLocks/>
          </p:cNvSpPr>
          <p:nvPr/>
        </p:nvSpPr>
        <p:spPr>
          <a:xfrm>
            <a:off x="1860044" y="2372992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</a:t>
            </a:r>
          </a:p>
          <a:p>
            <a:pPr>
              <a:buClr>
                <a:schemeClr val="tx1"/>
              </a:buClr>
            </a:pPr>
            <a:r>
              <a:rPr lang="uk-UA" sz="1200" b="0" cap="all" dirty="0">
                <a:solidFill>
                  <a:srgbClr val="595959"/>
                </a:solidFill>
              </a:rPr>
              <a:t>(</a:t>
            </a:r>
            <a:r>
              <a:rPr lang="uk-UA" sz="1200" b="0" dirty="0">
                <a:solidFill>
                  <a:srgbClr val="595959"/>
                </a:solidFill>
              </a:rPr>
              <a:t>гідромодуль</a:t>
            </a:r>
            <a:r>
              <a:rPr lang="uk-UA" sz="1200" b="0" cap="all" dirty="0">
                <a:solidFill>
                  <a:srgbClr val="595959"/>
                </a:solidFill>
              </a:rPr>
              <a:t>)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3740120" y="3142516"/>
            <a:ext cx="983823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Бак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1" name="Título 16">
            <a:extLst>
              <a:ext uri="{FF2B5EF4-FFF2-40B4-BE49-F238E27FC236}">
                <a16:creationId xmlns:a16="http://schemas.microsoft.com/office/drawing/2014/main" id="{B07AEEC9-265D-4924-8333-ACEA6E2F7EB1}"/>
              </a:ext>
            </a:extLst>
          </p:cNvPr>
          <p:cNvSpPr txBox="1">
            <a:spLocks/>
          </p:cNvSpPr>
          <p:nvPr/>
        </p:nvSpPr>
        <p:spPr>
          <a:xfrm>
            <a:off x="8461557" y="3254331"/>
            <a:ext cx="983823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 err="1">
                <a:solidFill>
                  <a:srgbClr val="595959"/>
                </a:solidFill>
              </a:rPr>
              <a:t>Фанкойл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6595630" y="3002707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3" name="Título 16">
            <a:extLst>
              <a:ext uri="{FF2B5EF4-FFF2-40B4-BE49-F238E27FC236}">
                <a16:creationId xmlns:a16="http://schemas.microsoft.com/office/drawing/2014/main" id="{407D34EF-4CA9-4735-A53F-21C960363FF1}"/>
              </a:ext>
            </a:extLst>
          </p:cNvPr>
          <p:cNvSpPr txBox="1">
            <a:spLocks/>
          </p:cNvSpPr>
          <p:nvPr/>
        </p:nvSpPr>
        <p:spPr>
          <a:xfrm>
            <a:off x="6179889" y="4343173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Буфер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4" name="Título 16">
            <a:extLst>
              <a:ext uri="{FF2B5EF4-FFF2-40B4-BE49-F238E27FC236}">
                <a16:creationId xmlns:a16="http://schemas.microsoft.com/office/drawing/2014/main" id="{449D1646-F838-481B-99C4-6B18B01E3BA8}"/>
              </a:ext>
            </a:extLst>
          </p:cNvPr>
          <p:cNvSpPr txBox="1">
            <a:spLocks/>
          </p:cNvSpPr>
          <p:nvPr/>
        </p:nvSpPr>
        <p:spPr>
          <a:xfrm>
            <a:off x="7236902" y="4586408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деаератор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9609347" y="1958083"/>
            <a:ext cx="1428439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9912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123079B-1387-491C-8574-DB63BB49E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39" y="672452"/>
            <a:ext cx="10585246" cy="5182551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Combi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566305" y="5855003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осушення з резервним котлом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587039" y="3737444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8" name="Título 16">
            <a:extLst>
              <a:ext uri="{FF2B5EF4-FFF2-40B4-BE49-F238E27FC236}">
                <a16:creationId xmlns:a16="http://schemas.microsoft.com/office/drawing/2014/main" id="{9DD7E5FF-A633-4B12-9DE9-9F6448F44228}"/>
              </a:ext>
            </a:extLst>
          </p:cNvPr>
          <p:cNvSpPr txBox="1">
            <a:spLocks/>
          </p:cNvSpPr>
          <p:nvPr/>
        </p:nvSpPr>
        <p:spPr>
          <a:xfrm>
            <a:off x="1507705" y="1890546"/>
            <a:ext cx="2462329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Циркуляційний контур для геліоустановок з електронним регулюванням</a:t>
            </a:r>
            <a:endParaRPr lang="en-US" sz="1200" b="0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4137815" y="4057186"/>
            <a:ext cx="1428439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 ТН з баком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1" name="Título 16">
            <a:extLst>
              <a:ext uri="{FF2B5EF4-FFF2-40B4-BE49-F238E27FC236}">
                <a16:creationId xmlns:a16="http://schemas.microsoft.com/office/drawing/2014/main" id="{B07AEEC9-265D-4924-8333-ACEA6E2F7EB1}"/>
              </a:ext>
            </a:extLst>
          </p:cNvPr>
          <p:cNvSpPr txBox="1">
            <a:spLocks/>
          </p:cNvSpPr>
          <p:nvPr/>
        </p:nvSpPr>
        <p:spPr>
          <a:xfrm>
            <a:off x="8386057" y="2987664"/>
            <a:ext cx="983823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 err="1">
                <a:solidFill>
                  <a:srgbClr val="595959"/>
                </a:solidFill>
              </a:rPr>
              <a:t>Фанкойли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5879662" y="3903569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4" name="Título 16">
            <a:extLst>
              <a:ext uri="{FF2B5EF4-FFF2-40B4-BE49-F238E27FC236}">
                <a16:creationId xmlns:a16="http://schemas.microsoft.com/office/drawing/2014/main" id="{449D1646-F838-481B-99C4-6B18B01E3BA8}"/>
              </a:ext>
            </a:extLst>
          </p:cNvPr>
          <p:cNvSpPr txBox="1">
            <a:spLocks/>
          </p:cNvSpPr>
          <p:nvPr/>
        </p:nvSpPr>
        <p:spPr>
          <a:xfrm>
            <a:off x="6565782" y="5005858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деаератор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9779046" y="3297368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контур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9" name="Título 16">
            <a:extLst>
              <a:ext uri="{FF2B5EF4-FFF2-40B4-BE49-F238E27FC236}">
                <a16:creationId xmlns:a16="http://schemas.microsoft.com/office/drawing/2014/main" id="{99F8C57F-E817-4215-9E84-B5B77C500FC4}"/>
              </a:ext>
            </a:extLst>
          </p:cNvPr>
          <p:cNvSpPr txBox="1">
            <a:spLocks/>
          </p:cNvSpPr>
          <p:nvPr/>
        </p:nvSpPr>
        <p:spPr>
          <a:xfrm>
            <a:off x="4689446" y="4705916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Проміжний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20" name="Título 16">
            <a:extLst>
              <a:ext uri="{FF2B5EF4-FFF2-40B4-BE49-F238E27FC236}">
                <a16:creationId xmlns:a16="http://schemas.microsoft.com/office/drawing/2014/main" id="{57DFE03F-A7EA-44A5-86C3-45582D61FC9E}"/>
              </a:ext>
            </a:extLst>
          </p:cNvPr>
          <p:cNvSpPr txBox="1">
            <a:spLocks/>
          </p:cNvSpPr>
          <p:nvPr/>
        </p:nvSpPr>
        <p:spPr>
          <a:xfrm>
            <a:off x="5928233" y="555450"/>
            <a:ext cx="187050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Резервний котел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21" name="Título 16">
            <a:extLst>
              <a:ext uri="{FF2B5EF4-FFF2-40B4-BE49-F238E27FC236}">
                <a16:creationId xmlns:a16="http://schemas.microsoft.com/office/drawing/2014/main" id="{6071FCCB-242A-4D0B-A5C9-5472BD76810B}"/>
              </a:ext>
            </a:extLst>
          </p:cNvPr>
          <p:cNvSpPr txBox="1">
            <a:spLocks/>
          </p:cNvSpPr>
          <p:nvPr/>
        </p:nvSpPr>
        <p:spPr>
          <a:xfrm>
            <a:off x="8402971" y="5031025"/>
            <a:ext cx="1868638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Мембранний розширювальний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576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9FED8B-4DC0-40C2-B6DD-810DACC91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723166"/>
            <a:ext cx="11487150" cy="4838700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Combi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646430" y="5271684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охолодження з резервним нагрівачем чи без нього з </a:t>
            </a:r>
            <a:r>
              <a:rPr lang="uk-UA" sz="1800" dirty="0" err="1">
                <a:solidFill>
                  <a:srgbClr val="595959"/>
                </a:solidFill>
              </a:rPr>
              <a:t>фанкойлами</a:t>
            </a:r>
            <a:r>
              <a:rPr lang="uk-UA" sz="1800" dirty="0">
                <a:solidFill>
                  <a:srgbClr val="595959"/>
                </a:solidFill>
              </a:rPr>
              <a:t> та теплою підлогою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796764" y="3127575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8" name="Título 16">
            <a:extLst>
              <a:ext uri="{FF2B5EF4-FFF2-40B4-BE49-F238E27FC236}">
                <a16:creationId xmlns:a16="http://schemas.microsoft.com/office/drawing/2014/main" id="{9DD7E5FF-A633-4B12-9DE9-9F6448F44228}"/>
              </a:ext>
            </a:extLst>
          </p:cNvPr>
          <p:cNvSpPr txBox="1">
            <a:spLocks/>
          </p:cNvSpPr>
          <p:nvPr/>
        </p:nvSpPr>
        <p:spPr>
          <a:xfrm>
            <a:off x="1633540" y="1229647"/>
            <a:ext cx="2462329" cy="6165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Циркуляційний контур для геліоустановок з електронним регулюванням</a:t>
            </a:r>
            <a:endParaRPr lang="en-US" sz="1200" b="0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4426056" y="2834072"/>
            <a:ext cx="1428439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 ТН з баком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5362584" y="3315748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10047494" y="3318080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9" name="Título 16">
            <a:extLst>
              <a:ext uri="{FF2B5EF4-FFF2-40B4-BE49-F238E27FC236}">
                <a16:creationId xmlns:a16="http://schemas.microsoft.com/office/drawing/2014/main" id="{99F8C57F-E817-4215-9E84-B5B77C500FC4}"/>
              </a:ext>
            </a:extLst>
          </p:cNvPr>
          <p:cNvSpPr txBox="1">
            <a:spLocks/>
          </p:cNvSpPr>
          <p:nvPr/>
        </p:nvSpPr>
        <p:spPr>
          <a:xfrm>
            <a:off x="5879662" y="4340518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Проміжний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6" name="Título 16">
            <a:extLst>
              <a:ext uri="{FF2B5EF4-FFF2-40B4-BE49-F238E27FC236}">
                <a16:creationId xmlns:a16="http://schemas.microsoft.com/office/drawing/2014/main" id="{6E1EF02A-1D34-43D0-8CE1-775232C9767E}"/>
              </a:ext>
            </a:extLst>
          </p:cNvPr>
          <p:cNvSpPr txBox="1">
            <a:spLocks/>
          </p:cNvSpPr>
          <p:nvPr/>
        </p:nvSpPr>
        <p:spPr>
          <a:xfrm>
            <a:off x="8050634" y="4594909"/>
            <a:ext cx="3106724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Мембранний розширювальний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8" name="Título 16">
            <a:extLst>
              <a:ext uri="{FF2B5EF4-FFF2-40B4-BE49-F238E27FC236}">
                <a16:creationId xmlns:a16="http://schemas.microsoft.com/office/drawing/2014/main" id="{DE9D9411-ED2B-49D7-BB20-1B825362FF24}"/>
              </a:ext>
            </a:extLst>
          </p:cNvPr>
          <p:cNvSpPr txBox="1">
            <a:spLocks/>
          </p:cNvSpPr>
          <p:nvPr/>
        </p:nvSpPr>
        <p:spPr>
          <a:xfrm>
            <a:off x="7648243" y="1668163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</a:t>
            </a:r>
          </a:p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для </a:t>
            </a:r>
            <a:r>
              <a:rPr lang="uk-UA" sz="1200" b="0" dirty="0" err="1">
                <a:solidFill>
                  <a:srgbClr val="595959"/>
                </a:solidFill>
              </a:rPr>
              <a:t>фанкойлів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275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48558E-E576-48B9-BC28-3B1BB9E51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17" y="1140291"/>
            <a:ext cx="11239500" cy="4476750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Combi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646430" y="5564383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охолодження з резервним нагрівачем чи без нього з </a:t>
            </a:r>
            <a:r>
              <a:rPr lang="uk-UA" sz="1800" dirty="0" err="1">
                <a:solidFill>
                  <a:srgbClr val="595959"/>
                </a:solidFill>
              </a:rPr>
              <a:t>фанкойлами</a:t>
            </a:r>
            <a:r>
              <a:rPr lang="uk-UA" sz="1800" dirty="0">
                <a:solidFill>
                  <a:srgbClr val="595959"/>
                </a:solidFill>
              </a:rPr>
              <a:t> та теплою підлогою, та </a:t>
            </a:r>
            <a:r>
              <a:rPr lang="uk-UA" sz="1800" dirty="0" err="1">
                <a:solidFill>
                  <a:srgbClr val="595959"/>
                </a:solidFill>
              </a:rPr>
              <a:t>фонкойлами</a:t>
            </a:r>
            <a:r>
              <a:rPr lang="uk-UA" sz="1800" dirty="0">
                <a:solidFill>
                  <a:srgbClr val="595959"/>
                </a:solidFill>
              </a:rPr>
              <a:t> влітку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1191046" y="3425011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3667491" y="3748768"/>
            <a:ext cx="1428439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 </a:t>
            </a:r>
          </a:p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 баком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8093064" y="4030052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10177487" y="3612861"/>
            <a:ext cx="1630156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9" name="Título 16">
            <a:extLst>
              <a:ext uri="{FF2B5EF4-FFF2-40B4-BE49-F238E27FC236}">
                <a16:creationId xmlns:a16="http://schemas.microsoft.com/office/drawing/2014/main" id="{99F8C57F-E817-4215-9E84-B5B77C500FC4}"/>
              </a:ext>
            </a:extLst>
          </p:cNvPr>
          <p:cNvSpPr txBox="1">
            <a:spLocks/>
          </p:cNvSpPr>
          <p:nvPr/>
        </p:nvSpPr>
        <p:spPr>
          <a:xfrm>
            <a:off x="4348155" y="4906474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Проміжний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6" name="Título 16">
            <a:extLst>
              <a:ext uri="{FF2B5EF4-FFF2-40B4-BE49-F238E27FC236}">
                <a16:creationId xmlns:a16="http://schemas.microsoft.com/office/drawing/2014/main" id="{6E1EF02A-1D34-43D0-8CE1-775232C9767E}"/>
              </a:ext>
            </a:extLst>
          </p:cNvPr>
          <p:cNvSpPr txBox="1">
            <a:spLocks/>
          </p:cNvSpPr>
          <p:nvPr/>
        </p:nvSpPr>
        <p:spPr>
          <a:xfrm>
            <a:off x="8976219" y="4799355"/>
            <a:ext cx="3106724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Мембранний розширювальний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8" name="Título 16">
            <a:extLst>
              <a:ext uri="{FF2B5EF4-FFF2-40B4-BE49-F238E27FC236}">
                <a16:creationId xmlns:a16="http://schemas.microsoft.com/office/drawing/2014/main" id="{DE9D9411-ED2B-49D7-BB20-1B825362FF24}"/>
              </a:ext>
            </a:extLst>
          </p:cNvPr>
          <p:cNvSpPr txBox="1">
            <a:spLocks/>
          </p:cNvSpPr>
          <p:nvPr/>
        </p:nvSpPr>
        <p:spPr>
          <a:xfrm>
            <a:off x="7718628" y="2157232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</a:t>
            </a:r>
          </a:p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для </a:t>
            </a:r>
            <a:r>
              <a:rPr lang="uk-UA" sz="1200" b="0" dirty="0" err="1">
                <a:solidFill>
                  <a:srgbClr val="595959"/>
                </a:solidFill>
              </a:rPr>
              <a:t>фанкойлів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21" name="Título 16">
            <a:extLst>
              <a:ext uri="{FF2B5EF4-FFF2-40B4-BE49-F238E27FC236}">
                <a16:creationId xmlns:a16="http://schemas.microsoft.com/office/drawing/2014/main" id="{1449CA03-D0D7-4EDF-8723-5BF53C871AB0}"/>
              </a:ext>
            </a:extLst>
          </p:cNvPr>
          <p:cNvSpPr txBox="1">
            <a:spLocks/>
          </p:cNvSpPr>
          <p:nvPr/>
        </p:nvSpPr>
        <p:spPr>
          <a:xfrm>
            <a:off x="5670040" y="4476987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буфер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6330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032E25-53E8-4668-B51D-8F7810D4DB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2"/>
          <a:stretch/>
        </p:blipFill>
        <p:spPr>
          <a:xfrm>
            <a:off x="238482" y="792171"/>
            <a:ext cx="11677650" cy="5290215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Combi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646430" y="5782827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охолодження з активним резервним нагрівачем чи без нього з двома зонами опалення</a:t>
            </a:r>
            <a:r>
              <a:rPr lang="en-US" sz="1800" dirty="0">
                <a:solidFill>
                  <a:srgbClr val="595959"/>
                </a:solidFill>
              </a:rPr>
              <a:t>/</a:t>
            </a:r>
            <a:r>
              <a:rPr lang="uk-UA" sz="1800" dirty="0">
                <a:solidFill>
                  <a:srgbClr val="595959"/>
                </a:solidFill>
              </a:rPr>
              <a:t>охолодження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838709" y="3671544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3633935" y="4062078"/>
            <a:ext cx="1428439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 ТН з баком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6077307" y="3671544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10323362" y="2984728"/>
            <a:ext cx="1630156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9" name="Título 16">
            <a:extLst>
              <a:ext uri="{FF2B5EF4-FFF2-40B4-BE49-F238E27FC236}">
                <a16:creationId xmlns:a16="http://schemas.microsoft.com/office/drawing/2014/main" id="{99F8C57F-E817-4215-9E84-B5B77C500FC4}"/>
              </a:ext>
            </a:extLst>
          </p:cNvPr>
          <p:cNvSpPr txBox="1">
            <a:spLocks/>
          </p:cNvSpPr>
          <p:nvPr/>
        </p:nvSpPr>
        <p:spPr>
          <a:xfrm>
            <a:off x="4348155" y="4906474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Проміжний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6" name="Título 16">
            <a:extLst>
              <a:ext uri="{FF2B5EF4-FFF2-40B4-BE49-F238E27FC236}">
                <a16:creationId xmlns:a16="http://schemas.microsoft.com/office/drawing/2014/main" id="{6E1EF02A-1D34-43D0-8CE1-775232C9767E}"/>
              </a:ext>
            </a:extLst>
          </p:cNvPr>
          <p:cNvSpPr txBox="1">
            <a:spLocks/>
          </p:cNvSpPr>
          <p:nvPr/>
        </p:nvSpPr>
        <p:spPr>
          <a:xfrm>
            <a:off x="9085276" y="5110668"/>
            <a:ext cx="3106724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Мембранний розширювальний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8" name="Título 16">
            <a:extLst>
              <a:ext uri="{FF2B5EF4-FFF2-40B4-BE49-F238E27FC236}">
                <a16:creationId xmlns:a16="http://schemas.microsoft.com/office/drawing/2014/main" id="{DE9D9411-ED2B-49D7-BB20-1B825362FF24}"/>
              </a:ext>
            </a:extLst>
          </p:cNvPr>
          <p:cNvSpPr txBox="1">
            <a:spLocks/>
          </p:cNvSpPr>
          <p:nvPr/>
        </p:nvSpPr>
        <p:spPr>
          <a:xfrm>
            <a:off x="8096133" y="1106101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</a:t>
            </a:r>
          </a:p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для </a:t>
            </a:r>
            <a:r>
              <a:rPr lang="uk-UA" sz="1200" b="0" dirty="0" err="1">
                <a:solidFill>
                  <a:srgbClr val="595959"/>
                </a:solidFill>
              </a:rPr>
              <a:t>фанкойлів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21" name="Título 16">
            <a:extLst>
              <a:ext uri="{FF2B5EF4-FFF2-40B4-BE49-F238E27FC236}">
                <a16:creationId xmlns:a16="http://schemas.microsoft.com/office/drawing/2014/main" id="{1449CA03-D0D7-4EDF-8723-5BF53C871AB0}"/>
              </a:ext>
            </a:extLst>
          </p:cNvPr>
          <p:cNvSpPr txBox="1">
            <a:spLocks/>
          </p:cNvSpPr>
          <p:nvPr/>
        </p:nvSpPr>
        <p:spPr>
          <a:xfrm>
            <a:off x="6860023" y="4896999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деаератор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8310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E49560-CAE2-42E9-989D-6E1EED95D3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96105"/>
            <a:ext cx="10972800" cy="4362450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Combi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646430" y="5408057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охолодження з резервним нагрівачем чи без нього та двома тепловими зонами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646430" y="3301064"/>
            <a:ext cx="1594098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 ТН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3633935" y="3759882"/>
            <a:ext cx="1525294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 ТН з баком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6295421" y="3833417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10097653" y="3579656"/>
            <a:ext cx="1630156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9" name="Título 16">
            <a:extLst>
              <a:ext uri="{FF2B5EF4-FFF2-40B4-BE49-F238E27FC236}">
                <a16:creationId xmlns:a16="http://schemas.microsoft.com/office/drawing/2014/main" id="{99F8C57F-E817-4215-9E84-B5B77C500FC4}"/>
              </a:ext>
            </a:extLst>
          </p:cNvPr>
          <p:cNvSpPr txBox="1">
            <a:spLocks/>
          </p:cNvSpPr>
          <p:nvPr/>
        </p:nvSpPr>
        <p:spPr>
          <a:xfrm>
            <a:off x="5674474" y="4522827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Проміжний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6" name="Título 16">
            <a:extLst>
              <a:ext uri="{FF2B5EF4-FFF2-40B4-BE49-F238E27FC236}">
                <a16:creationId xmlns:a16="http://schemas.microsoft.com/office/drawing/2014/main" id="{6E1EF02A-1D34-43D0-8CE1-775232C9767E}"/>
              </a:ext>
            </a:extLst>
          </p:cNvPr>
          <p:cNvSpPr txBox="1">
            <a:spLocks/>
          </p:cNvSpPr>
          <p:nvPr/>
        </p:nvSpPr>
        <p:spPr>
          <a:xfrm>
            <a:off x="8846415" y="4589939"/>
            <a:ext cx="2520667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Мембранний розширювальний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8" name="Título 16">
            <a:extLst>
              <a:ext uri="{FF2B5EF4-FFF2-40B4-BE49-F238E27FC236}">
                <a16:creationId xmlns:a16="http://schemas.microsoft.com/office/drawing/2014/main" id="{DE9D9411-ED2B-49D7-BB20-1B825362FF24}"/>
              </a:ext>
            </a:extLst>
          </p:cNvPr>
          <p:cNvSpPr txBox="1">
            <a:spLocks/>
          </p:cNvSpPr>
          <p:nvPr/>
        </p:nvSpPr>
        <p:spPr>
          <a:xfrm>
            <a:off x="7979208" y="3566981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</a:t>
            </a:r>
          </a:p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для </a:t>
            </a:r>
            <a:r>
              <a:rPr lang="uk-UA" sz="1200" b="0" dirty="0" err="1">
                <a:solidFill>
                  <a:srgbClr val="595959"/>
                </a:solidFill>
              </a:rPr>
              <a:t>фанкойлів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21" name="Título 16">
            <a:extLst>
              <a:ext uri="{FF2B5EF4-FFF2-40B4-BE49-F238E27FC236}">
                <a16:creationId xmlns:a16="http://schemas.microsoft.com/office/drawing/2014/main" id="{1449CA03-D0D7-4EDF-8723-5BF53C871AB0}"/>
              </a:ext>
            </a:extLst>
          </p:cNvPr>
          <p:cNvSpPr txBox="1">
            <a:spLocks/>
          </p:cNvSpPr>
          <p:nvPr/>
        </p:nvSpPr>
        <p:spPr>
          <a:xfrm>
            <a:off x="6868412" y="4699386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деаератор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937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2F94D3-4086-426F-9EE8-5893C9B74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1468171"/>
            <a:ext cx="4045933" cy="109003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1600" i="0" u="none" strike="noStrike" dirty="0" err="1">
                <a:solidFill>
                  <a:srgbClr val="595959"/>
                </a:solidFill>
                <a:effectLst/>
                <a:latin typeface="+mn-lt"/>
              </a:rPr>
              <a:t>Загальні</a:t>
            </a:r>
            <a:r>
              <a:rPr lang="ru-RU" sz="1600" i="0" u="none" strike="noStrike" dirty="0">
                <a:solidFill>
                  <a:srgbClr val="595959"/>
                </a:solidFill>
                <a:effectLst/>
                <a:latin typeface="+mn-lt"/>
              </a:rPr>
              <a:t> </a:t>
            </a:r>
            <a:r>
              <a:rPr lang="ru-RU" sz="1600" i="0" u="none" strike="noStrike" dirty="0" err="1">
                <a:solidFill>
                  <a:srgbClr val="595959"/>
                </a:solidFill>
                <a:effectLst/>
                <a:latin typeface="+mn-lt"/>
              </a:rPr>
              <a:t>дані</a:t>
            </a:r>
            <a:r>
              <a:rPr lang="ru-RU" sz="1600" i="0" u="none" strike="noStrike" dirty="0">
                <a:solidFill>
                  <a:srgbClr val="595959"/>
                </a:solidFill>
                <a:effectLst/>
                <a:latin typeface="+mn-lt"/>
              </a:rPr>
              <a:t>:</a:t>
            </a:r>
            <a:br>
              <a:rPr lang="ru-RU" sz="1400" i="0" u="none" strike="noStrike" dirty="0">
                <a:solidFill>
                  <a:srgbClr val="595959"/>
                </a:solidFill>
                <a:effectLst/>
                <a:latin typeface="+mn-lt"/>
              </a:rPr>
            </a:br>
            <a:r>
              <a:rPr lang="en-US" sz="1400" b="0" i="0" u="none" strike="noStrike" dirty="0">
                <a:solidFill>
                  <a:srgbClr val="595959"/>
                </a:solidFill>
                <a:effectLst/>
                <a:latin typeface="+mn-lt"/>
              </a:rPr>
              <a:t>·</a:t>
            </a:r>
            <a:r>
              <a:rPr lang="ru-RU" sz="1400" b="0" i="0" u="none" strike="noStrike" dirty="0">
                <a:solidFill>
                  <a:srgbClr val="595959"/>
                </a:solidFill>
                <a:effectLst/>
                <a:latin typeface="+mn-lt"/>
              </a:rPr>
              <a:t> </a:t>
            </a:r>
            <a:r>
              <a:rPr lang="ru-RU" sz="1400" b="0" i="0" u="none" strike="noStrike" dirty="0" err="1">
                <a:solidFill>
                  <a:srgbClr val="595959"/>
                </a:solidFill>
                <a:effectLst/>
                <a:latin typeface="+mn-lt"/>
              </a:rPr>
              <a:t>Площа</a:t>
            </a:r>
            <a:r>
              <a:rPr lang="ru-RU" sz="1400" b="0" i="0" u="none" strike="noStrike" dirty="0">
                <a:solidFill>
                  <a:srgbClr val="595959"/>
                </a:solidFill>
                <a:effectLst/>
                <a:latin typeface="+mn-lt"/>
              </a:rPr>
              <a:t> </a:t>
            </a:r>
            <a:r>
              <a:rPr lang="ru-RU" sz="1400" b="0" i="0" u="none" strike="noStrike" dirty="0" err="1">
                <a:solidFill>
                  <a:srgbClr val="595959"/>
                </a:solidFill>
                <a:effectLst/>
                <a:latin typeface="+mn-lt"/>
              </a:rPr>
              <a:t>будинку</a:t>
            </a:r>
            <a:r>
              <a:rPr lang="ru-RU" sz="1400" b="0" i="0" u="none" strike="noStrike" dirty="0">
                <a:solidFill>
                  <a:srgbClr val="595959"/>
                </a:solidFill>
                <a:effectLst/>
                <a:latin typeface="+mn-lt"/>
              </a:rPr>
              <a:t> 300 м²</a:t>
            </a:r>
            <a:br>
              <a:rPr lang="ru-RU" sz="1400" b="0" dirty="0">
                <a:solidFill>
                  <a:srgbClr val="595959"/>
                </a:solidFill>
                <a:effectLst/>
                <a:latin typeface="+mn-lt"/>
              </a:rPr>
            </a:br>
            <a:r>
              <a:rPr lang="en-US" sz="1400" b="0" dirty="0">
                <a:solidFill>
                  <a:srgbClr val="595959"/>
                </a:solidFill>
                <a:effectLst/>
                <a:latin typeface="+mn-lt"/>
              </a:rPr>
              <a:t>· </a:t>
            </a:r>
            <a:r>
              <a:rPr lang="ru-RU" sz="1400" b="0" i="0" u="none" strike="noStrike" dirty="0">
                <a:solidFill>
                  <a:srgbClr val="595959"/>
                </a:solidFill>
                <a:effectLst/>
                <a:latin typeface="+mn-lt"/>
              </a:rPr>
              <a:t>12 </a:t>
            </a:r>
            <a:r>
              <a:rPr lang="ru-RU" sz="1400" b="0" i="0" u="none" strike="noStrike" dirty="0" err="1">
                <a:solidFill>
                  <a:srgbClr val="595959"/>
                </a:solidFill>
                <a:effectLst/>
                <a:latin typeface="+mn-lt"/>
              </a:rPr>
              <a:t>кімнат</a:t>
            </a:r>
            <a:br>
              <a:rPr lang="ru-RU" sz="1400" b="0" i="0" u="none" strike="noStrike" dirty="0">
                <a:solidFill>
                  <a:srgbClr val="595959"/>
                </a:solidFill>
                <a:effectLst/>
                <a:latin typeface="+mn-lt"/>
              </a:rPr>
            </a:br>
            <a:r>
              <a:rPr lang="en-US" sz="1400" b="0" i="0" u="none" strike="noStrike" dirty="0">
                <a:solidFill>
                  <a:srgbClr val="595959"/>
                </a:solidFill>
                <a:effectLst/>
                <a:latin typeface="+mn-lt"/>
              </a:rPr>
              <a:t>· </a:t>
            </a:r>
            <a:r>
              <a:rPr lang="ru-RU" sz="1400" b="0" i="0" u="none" strike="noStrike" dirty="0" err="1">
                <a:solidFill>
                  <a:srgbClr val="595959"/>
                </a:solidFill>
                <a:effectLst/>
                <a:latin typeface="+mn-lt"/>
              </a:rPr>
              <a:t>площа</a:t>
            </a:r>
            <a:r>
              <a:rPr lang="ru-RU" sz="1400" b="0" i="0" u="none" strike="noStrike" dirty="0">
                <a:solidFill>
                  <a:srgbClr val="595959"/>
                </a:solidFill>
                <a:effectLst/>
                <a:latin typeface="+mn-lt"/>
              </a:rPr>
              <a:t> </a:t>
            </a:r>
            <a:r>
              <a:rPr lang="ru-RU" sz="1400" b="0" i="0" u="none" strike="noStrike" dirty="0" err="1">
                <a:solidFill>
                  <a:srgbClr val="595959"/>
                </a:solidFill>
                <a:effectLst/>
                <a:latin typeface="+mn-lt"/>
              </a:rPr>
              <a:t>теплої</a:t>
            </a:r>
            <a:r>
              <a:rPr lang="ru-RU" sz="1400" b="0" i="0" u="none" strike="noStrike" dirty="0">
                <a:solidFill>
                  <a:srgbClr val="595959"/>
                </a:solidFill>
                <a:effectLst/>
                <a:latin typeface="+mn-lt"/>
              </a:rPr>
              <a:t> </a:t>
            </a:r>
            <a:r>
              <a:rPr lang="ru-RU" sz="1400" b="0" i="0" u="none" strike="noStrike" dirty="0" err="1">
                <a:solidFill>
                  <a:srgbClr val="595959"/>
                </a:solidFill>
                <a:effectLst/>
                <a:latin typeface="+mn-lt"/>
              </a:rPr>
              <a:t>підлоги</a:t>
            </a:r>
            <a:r>
              <a:rPr lang="ru-RU" sz="1400" b="0" i="0" u="none" strike="noStrike" dirty="0">
                <a:solidFill>
                  <a:srgbClr val="595959"/>
                </a:solidFill>
                <a:effectLst/>
                <a:latin typeface="+mn-lt"/>
              </a:rPr>
              <a:t> 170 м² (12 </a:t>
            </a:r>
            <a:r>
              <a:rPr lang="ru-RU" sz="1400" b="0" i="0" u="none" strike="noStrike" dirty="0" err="1">
                <a:solidFill>
                  <a:srgbClr val="595959"/>
                </a:solidFill>
                <a:effectLst/>
                <a:latin typeface="+mn-lt"/>
              </a:rPr>
              <a:t>контурів</a:t>
            </a:r>
            <a:r>
              <a:rPr lang="ru-RU" sz="1400" b="0" i="0" u="none" strike="noStrike" dirty="0">
                <a:solidFill>
                  <a:srgbClr val="595959"/>
                </a:solidFill>
                <a:effectLst/>
                <a:latin typeface="+mn-lt"/>
              </a:rPr>
              <a:t>)</a:t>
            </a:r>
            <a:br>
              <a:rPr lang="ru-RU" sz="1400" b="0" dirty="0">
                <a:solidFill>
                  <a:srgbClr val="595959"/>
                </a:solidFill>
                <a:effectLst/>
                <a:latin typeface="+mn-lt"/>
              </a:rPr>
            </a:br>
            <a:endParaRPr lang="ru-RU" sz="1400" b="0" dirty="0">
              <a:solidFill>
                <a:srgbClr val="595959"/>
              </a:solidFill>
              <a:latin typeface="+mn-lt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6CC3445-DFA1-4293-AA5F-551DEDE35FFA}"/>
              </a:ext>
            </a:extLst>
          </p:cNvPr>
          <p:cNvGrpSpPr/>
          <p:nvPr/>
        </p:nvGrpSpPr>
        <p:grpSpPr>
          <a:xfrm>
            <a:off x="871671" y="5326840"/>
            <a:ext cx="10361189" cy="1169551"/>
            <a:chOff x="520117" y="706110"/>
            <a:chExt cx="10724589" cy="1169551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1DA94EDC-30DD-4545-A487-015C4265EAEA}"/>
                </a:ext>
              </a:extLst>
            </p:cNvPr>
            <p:cNvSpPr/>
            <p:nvPr/>
          </p:nvSpPr>
          <p:spPr bwMode="auto">
            <a:xfrm>
              <a:off x="520117" y="706110"/>
              <a:ext cx="10724589" cy="1169551"/>
            </a:xfrm>
            <a:prstGeom prst="rect">
              <a:avLst/>
            </a:prstGeom>
            <a:solidFill>
              <a:srgbClr val="EEE6D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133B41-F673-4CDD-8BCB-3BCD43EADA6A}"/>
                </a:ext>
              </a:extLst>
            </p:cNvPr>
            <p:cNvSpPr txBox="1"/>
            <p:nvPr/>
          </p:nvSpPr>
          <p:spPr>
            <a:xfrm>
              <a:off x="1580992" y="960949"/>
              <a:ext cx="9561386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>
                <a:spcBef>
                  <a:spcPts val="1200"/>
                </a:spcBef>
                <a:spcAft>
                  <a:spcPts val="0"/>
                </a:spcAft>
              </a:pPr>
              <a:r>
                <a:rPr lang="ru-RU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В </a:t>
              </a:r>
              <a:r>
                <a:rPr lang="ru-RU" sz="1400" b="1" i="1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системі</a:t>
              </a:r>
              <a:r>
                <a:rPr lang="ru-RU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b="1" i="1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вентиляції</a:t>
              </a:r>
              <a:r>
                <a:rPr lang="ru-RU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b="1" i="1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встановлено</a:t>
              </a:r>
              <a:r>
                <a:rPr lang="ru-RU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b="1" i="1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зовнішній</a:t>
              </a:r>
              <a:r>
                <a:rPr lang="ru-RU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 датчик </a:t>
              </a:r>
              <a:r>
                <a:rPr lang="ru-RU" sz="1400" b="1" i="1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якості</a:t>
              </a:r>
              <a:r>
                <a:rPr lang="ru-RU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b="1" i="1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повітря</a:t>
              </a:r>
              <a:r>
                <a:rPr lang="ru-RU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en-US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VOC. </a:t>
              </a:r>
              <a:br>
                <a:rPr lang="uk-UA" sz="1400" b="1" i="1" dirty="0">
                  <a:solidFill>
                    <a:srgbClr val="595959"/>
                  </a:solidFill>
                  <a:latin typeface="+mj-lt"/>
                </a:rPr>
              </a:br>
              <a:r>
                <a:rPr lang="ru-RU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При будь-</a:t>
              </a:r>
              <a:r>
                <a:rPr lang="ru-RU" sz="1400" b="1" i="1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яких</a:t>
              </a:r>
              <a:r>
                <a:rPr lang="ru-RU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b="1" i="1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проявах</a:t>
              </a:r>
              <a:r>
                <a:rPr lang="ru-RU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 п</a:t>
              </a:r>
              <a:r>
                <a:rPr lang="uk-UA" sz="1400" b="1" i="1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огіршення</a:t>
              </a:r>
              <a:r>
                <a:rPr lang="uk-UA" sz="1400" b="1" i="1" u="none" strike="noStrike" dirty="0">
                  <a:solidFill>
                    <a:srgbClr val="595959"/>
                  </a:solidFill>
                  <a:effectLst/>
                  <a:latin typeface="+mj-lt"/>
                </a:rPr>
                <a:t> якості зовнішнього повітря вентиляція переходить в режим 100% рециркуляції та не допускає потрапляння забрудненого повітря в помешкання. </a:t>
              </a:r>
              <a:endParaRPr lang="ru-RU" sz="1400" b="1" i="1" u="none" strike="noStrike" dirty="0">
                <a:solidFill>
                  <a:srgbClr val="595959"/>
                </a:solidFill>
                <a:effectLst/>
                <a:latin typeface="+mj-lt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6C3BE47-6D35-48A7-90E2-386ACA6AAE7D}"/>
              </a:ext>
            </a:extLst>
          </p:cNvPr>
          <p:cNvSpPr txBox="1"/>
          <p:nvPr/>
        </p:nvSpPr>
        <p:spPr>
          <a:xfrm>
            <a:off x="628438" y="475391"/>
            <a:ext cx="7474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Вар</a:t>
            </a:r>
            <a:r>
              <a:rPr lang="uk-UA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іант</a:t>
            </a:r>
            <a:r>
              <a:rPr lang="uk-UA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застосування ТН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YUTAKI</a:t>
            </a:r>
            <a:endParaRPr lang="uk-UA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5AC393-EA8B-4DE6-8E55-506DE6B8324B}"/>
              </a:ext>
            </a:extLst>
          </p:cNvPr>
          <p:cNvSpPr txBox="1"/>
          <p:nvPr/>
        </p:nvSpPr>
        <p:spPr>
          <a:xfrm>
            <a:off x="597585" y="1043263"/>
            <a:ext cx="536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Єдине джерело для опалення та кондиціонування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EB7889-89FC-4D24-AA36-E431DDCCF1E5}"/>
              </a:ext>
            </a:extLst>
          </p:cNvPr>
          <p:cNvSpPr txBox="1"/>
          <p:nvPr/>
        </p:nvSpPr>
        <p:spPr>
          <a:xfrm>
            <a:off x="686537" y="2549028"/>
            <a:ext cx="551771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rgbClr val="595959"/>
                </a:solidFill>
              </a:rPr>
              <a:t>Опалення</a:t>
            </a:r>
            <a:r>
              <a:rPr lang="ru-RU" sz="1600" b="1" dirty="0">
                <a:solidFill>
                  <a:srgbClr val="595959"/>
                </a:solidFill>
              </a:rPr>
              <a:t>:</a:t>
            </a:r>
          </a:p>
          <a:p>
            <a:r>
              <a:rPr lang="en-US" sz="1400" dirty="0">
                <a:solidFill>
                  <a:srgbClr val="595959"/>
                </a:solidFill>
              </a:rPr>
              <a:t>· </a:t>
            </a:r>
            <a:r>
              <a:rPr lang="ru-RU" sz="1400" dirty="0">
                <a:solidFill>
                  <a:srgbClr val="595959"/>
                </a:solidFill>
              </a:rPr>
              <a:t>Рад</a:t>
            </a:r>
            <a:r>
              <a:rPr lang="uk-UA" sz="1400" dirty="0" err="1">
                <a:solidFill>
                  <a:srgbClr val="595959"/>
                </a:solidFill>
              </a:rPr>
              <a:t>іаторне</a:t>
            </a:r>
            <a:r>
              <a:rPr lang="uk-UA" sz="1400" dirty="0">
                <a:solidFill>
                  <a:srgbClr val="595959"/>
                </a:solidFill>
              </a:rPr>
              <a:t> опалення регулюється соленоїдами за датчиками температури</a:t>
            </a:r>
          </a:p>
          <a:p>
            <a:r>
              <a:rPr lang="en-US" sz="1400" dirty="0">
                <a:solidFill>
                  <a:srgbClr val="595959"/>
                </a:solidFill>
              </a:rPr>
              <a:t>· </a:t>
            </a:r>
            <a:r>
              <a:rPr lang="uk-UA" sz="1400" dirty="0">
                <a:solidFill>
                  <a:srgbClr val="595959"/>
                </a:solidFill>
              </a:rPr>
              <a:t>Температура теплої підлоги по контурах </a:t>
            </a:r>
          </a:p>
          <a:p>
            <a:r>
              <a:rPr lang="uk-UA" sz="1400" dirty="0">
                <a:solidFill>
                  <a:srgbClr val="595959"/>
                </a:solidFill>
              </a:rPr>
              <a:t>регулюється соленоїдами за датчиками в підлозі</a:t>
            </a:r>
          </a:p>
          <a:p>
            <a:r>
              <a:rPr lang="ru-RU" sz="1400" i="0" u="sng" dirty="0" err="1">
                <a:solidFill>
                  <a:srgbClr val="595959"/>
                </a:solidFill>
                <a:effectLst/>
                <a:latin typeface="+mj-lt"/>
              </a:rPr>
              <a:t>Водяний</a:t>
            </a:r>
            <a:r>
              <a:rPr lang="ru-RU" sz="1400" i="0" u="sng" dirty="0">
                <a:solidFill>
                  <a:srgbClr val="595959"/>
                </a:solidFill>
                <a:effectLst/>
                <a:latin typeface="+mj-lt"/>
              </a:rPr>
              <a:t> контур </a:t>
            </a:r>
            <a:r>
              <a:rPr lang="ru-RU" sz="1400" i="0" u="sng" dirty="0" err="1">
                <a:solidFill>
                  <a:srgbClr val="595959"/>
                </a:solidFill>
                <a:effectLst/>
                <a:latin typeface="+mj-lt"/>
              </a:rPr>
              <a:t>каміну</a:t>
            </a:r>
            <a:r>
              <a:rPr lang="ru-RU" sz="1400" i="0" u="none" strike="noStrike" dirty="0">
                <a:solidFill>
                  <a:srgbClr val="595959"/>
                </a:solidFill>
                <a:effectLst/>
                <a:latin typeface="+mj-lt"/>
              </a:rPr>
              <a:t> </a:t>
            </a:r>
            <a:r>
              <a:rPr lang="ru-RU" sz="1400" i="0" u="none" strike="noStrike" dirty="0" err="1">
                <a:solidFill>
                  <a:srgbClr val="595959"/>
                </a:solidFill>
                <a:effectLst/>
                <a:latin typeface="+mj-lt"/>
              </a:rPr>
              <a:t>утилізує</a:t>
            </a:r>
            <a:r>
              <a:rPr lang="ru-RU" sz="1400" i="0" u="none" strike="noStrike" dirty="0">
                <a:solidFill>
                  <a:srgbClr val="595959"/>
                </a:solidFill>
                <a:effectLst/>
                <a:latin typeface="+mj-lt"/>
              </a:rPr>
              <a:t> тепло, </a:t>
            </a:r>
            <a:r>
              <a:rPr lang="ru-RU" sz="1400" i="0" u="none" strike="noStrike" dirty="0" err="1">
                <a:solidFill>
                  <a:srgbClr val="595959"/>
                </a:solidFill>
                <a:effectLst/>
                <a:latin typeface="+mj-lt"/>
              </a:rPr>
              <a:t>що</a:t>
            </a:r>
            <a:r>
              <a:rPr lang="ru-RU" sz="1400" i="0" u="none" strike="noStrike" dirty="0">
                <a:solidFill>
                  <a:srgbClr val="595959"/>
                </a:solidFill>
                <a:effectLst/>
                <a:latin typeface="+mj-lt"/>
              </a:rPr>
              <a:t> </a:t>
            </a:r>
            <a:r>
              <a:rPr lang="ru-RU" sz="1400" i="0" u="none" strike="noStrike" dirty="0" err="1">
                <a:solidFill>
                  <a:srgbClr val="595959"/>
                </a:solidFill>
                <a:effectLst/>
                <a:latin typeface="+mj-lt"/>
              </a:rPr>
              <a:t>виділяється</a:t>
            </a:r>
            <a:r>
              <a:rPr lang="ru-RU" sz="1400" i="0" u="none" strike="noStrike" dirty="0">
                <a:solidFill>
                  <a:srgbClr val="595959"/>
                </a:solidFill>
                <a:effectLst/>
                <a:latin typeface="+mj-lt"/>
              </a:rPr>
              <a:t> </a:t>
            </a:r>
          </a:p>
          <a:p>
            <a:r>
              <a:rPr lang="ru-RU" sz="1400" i="0" u="none" strike="noStrike" dirty="0">
                <a:solidFill>
                  <a:srgbClr val="595959"/>
                </a:solidFill>
                <a:effectLst/>
                <a:latin typeface="+mj-lt"/>
              </a:rPr>
              <a:t>при </a:t>
            </a:r>
            <a:r>
              <a:rPr lang="ru-RU" sz="1400" i="0" u="none" strike="noStrike" dirty="0" err="1">
                <a:solidFill>
                  <a:srgbClr val="595959"/>
                </a:solidFill>
                <a:effectLst/>
                <a:latin typeface="+mj-lt"/>
              </a:rPr>
              <a:t>згорянні</a:t>
            </a:r>
            <a:r>
              <a:rPr lang="ru-RU" sz="1400" i="0" u="none" strike="noStrike" dirty="0">
                <a:solidFill>
                  <a:srgbClr val="595959"/>
                </a:solidFill>
                <a:effectLst/>
                <a:latin typeface="+mj-lt"/>
              </a:rPr>
              <a:t>, та </a:t>
            </a:r>
            <a:r>
              <a:rPr lang="ru-RU" sz="1400" i="0" u="none" strike="noStrike" dirty="0" err="1">
                <a:solidFill>
                  <a:srgbClr val="595959"/>
                </a:solidFill>
                <a:effectLst/>
                <a:latin typeface="+mj-lt"/>
              </a:rPr>
              <a:t>акумулює</a:t>
            </a:r>
            <a:r>
              <a:rPr lang="ru-RU" sz="1400" i="0" u="none" strike="noStrike" dirty="0">
                <a:solidFill>
                  <a:srgbClr val="595959"/>
                </a:solidFill>
                <a:effectLst/>
                <a:latin typeface="+mj-lt"/>
              </a:rPr>
              <a:t> </a:t>
            </a:r>
            <a:r>
              <a:rPr lang="ru-RU" sz="1400" i="0" u="none" strike="noStrike" dirty="0" err="1">
                <a:solidFill>
                  <a:srgbClr val="595959"/>
                </a:solidFill>
                <a:effectLst/>
                <a:latin typeface="+mj-lt"/>
              </a:rPr>
              <a:t>його</a:t>
            </a:r>
            <a:r>
              <a:rPr lang="ru-RU" sz="1400" i="0" u="none" strike="noStrike" dirty="0">
                <a:solidFill>
                  <a:srgbClr val="595959"/>
                </a:solidFill>
                <a:effectLst/>
                <a:latin typeface="+mj-lt"/>
              </a:rPr>
              <a:t> в баку.</a:t>
            </a:r>
            <a:endParaRPr lang="ru-RU" sz="1400" dirty="0">
              <a:solidFill>
                <a:srgbClr val="595959"/>
              </a:solidFill>
              <a:effectLst/>
              <a:latin typeface="+mj-lt"/>
            </a:endParaRPr>
          </a:p>
          <a:p>
            <a:endParaRPr lang="uk-UA" sz="1400" dirty="0">
              <a:solidFill>
                <a:srgbClr val="59595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317163-41A4-4CD9-87AA-7FCF311D3485}"/>
              </a:ext>
            </a:extLst>
          </p:cNvPr>
          <p:cNvSpPr txBox="1"/>
          <p:nvPr/>
        </p:nvSpPr>
        <p:spPr>
          <a:xfrm>
            <a:off x="686537" y="4455512"/>
            <a:ext cx="45561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595959"/>
                </a:solidFill>
              </a:rPr>
              <a:t>Вентиляція:</a:t>
            </a:r>
          </a:p>
          <a:p>
            <a:r>
              <a:rPr lang="uk-UA" sz="1400" dirty="0">
                <a:solidFill>
                  <a:srgbClr val="595959"/>
                </a:solidFill>
              </a:rPr>
              <a:t>Припливно-витяжна установка 500м</a:t>
            </a:r>
            <a:r>
              <a:rPr lang="en-US" sz="1400" dirty="0">
                <a:solidFill>
                  <a:srgbClr val="595959"/>
                </a:solidFill>
              </a:rPr>
              <a:t>³</a:t>
            </a:r>
            <a:r>
              <a:rPr lang="uk-UA" sz="1400" dirty="0">
                <a:solidFill>
                  <a:srgbClr val="595959"/>
                </a:solidFill>
              </a:rPr>
              <a:t>/год 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0945A012-4447-4E91-96F8-F10C905FD58D}"/>
              </a:ext>
            </a:extLst>
          </p:cNvPr>
          <p:cNvGrpSpPr/>
          <p:nvPr/>
        </p:nvGrpSpPr>
        <p:grpSpPr>
          <a:xfrm>
            <a:off x="159578" y="5490016"/>
            <a:ext cx="1779751" cy="787024"/>
            <a:chOff x="341166" y="5177799"/>
            <a:chExt cx="1507378" cy="666578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8809FB01-4A52-4DB3-9D18-459653262466}"/>
                </a:ext>
              </a:extLst>
            </p:cNvPr>
            <p:cNvSpPr/>
            <p:nvPr/>
          </p:nvSpPr>
          <p:spPr bwMode="auto">
            <a:xfrm>
              <a:off x="341166" y="5177799"/>
              <a:ext cx="1350798" cy="666578"/>
            </a:xfrm>
            <a:prstGeom prst="ellipse">
              <a:avLst/>
            </a:prstGeom>
            <a:solidFill>
              <a:srgbClr val="C4163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580F29-C3A8-4990-A45F-607D51189BC9}"/>
                </a:ext>
              </a:extLst>
            </p:cNvPr>
            <p:cNvSpPr txBox="1"/>
            <p:nvPr/>
          </p:nvSpPr>
          <p:spPr>
            <a:xfrm>
              <a:off x="568950" y="5349532"/>
              <a:ext cx="127959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>
                <a:spcBef>
                  <a:spcPts val="1200"/>
                </a:spcBef>
                <a:spcAft>
                  <a:spcPts val="0"/>
                </a:spcAft>
              </a:pPr>
              <a:r>
                <a:rPr lang="uk-UA" sz="2000" b="1" i="0" u="none" strike="noStrike" dirty="0">
                  <a:solidFill>
                    <a:schemeClr val="bg1"/>
                  </a:solidFill>
                  <a:effectLst/>
                  <a:latin typeface="+mj-lt"/>
                </a:rPr>
                <a:t>ЦІКАВО!</a:t>
              </a:r>
              <a:endParaRPr lang="ru-RU" sz="2000" b="1" i="0" u="none" strike="noStrike" dirty="0">
                <a:solidFill>
                  <a:schemeClr val="bg1"/>
                </a:solidFill>
                <a:effectLst/>
                <a:latin typeface="+mj-lt"/>
              </a:endParaRP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C04E598-8DED-4317-A216-3A082DDD8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823" y="793995"/>
            <a:ext cx="6473592" cy="44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0123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82BD07D-836B-43DE-9A7E-8A329DADD133}"/>
              </a:ext>
            </a:extLst>
          </p:cNvPr>
          <p:cNvGrpSpPr/>
          <p:nvPr/>
        </p:nvGrpSpPr>
        <p:grpSpPr>
          <a:xfrm>
            <a:off x="586754" y="4901266"/>
            <a:ext cx="11072008" cy="1658682"/>
            <a:chOff x="536895" y="3876097"/>
            <a:chExt cx="11072008" cy="1658682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85764A56-4D76-4EF9-8788-68279EB0704E}"/>
                </a:ext>
              </a:extLst>
            </p:cNvPr>
            <p:cNvSpPr/>
            <p:nvPr/>
          </p:nvSpPr>
          <p:spPr bwMode="auto">
            <a:xfrm>
              <a:off x="536895" y="4264452"/>
              <a:ext cx="10724589" cy="1024009"/>
            </a:xfrm>
            <a:prstGeom prst="rect">
              <a:avLst/>
            </a:prstGeom>
            <a:solidFill>
              <a:srgbClr val="EEE6D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C21A5E-8A6C-49B2-B3FC-F94764493543}"/>
                </a:ext>
              </a:extLst>
            </p:cNvPr>
            <p:cNvSpPr txBox="1"/>
            <p:nvPr/>
          </p:nvSpPr>
          <p:spPr>
            <a:xfrm>
              <a:off x="2425055" y="4334450"/>
              <a:ext cx="918384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>
                <a:spcBef>
                  <a:spcPts val="1200"/>
                </a:spcBef>
                <a:spcAft>
                  <a:spcPts val="0"/>
                </a:spcAft>
              </a:pPr>
              <a:r>
                <a:rPr lang="ru-RU" sz="1600" b="1" i="0" u="none" strike="noStrike" dirty="0" err="1">
                  <a:solidFill>
                    <a:srgbClr val="595959"/>
                  </a:solidFill>
                  <a:effectLst/>
                </a:rPr>
                <a:t>Автоматизація</a:t>
              </a:r>
              <a:r>
                <a:rPr lang="ru-RU" sz="1600" b="1" i="0" u="none" strike="noStrike" dirty="0">
                  <a:solidFill>
                    <a:srgbClr val="595959"/>
                  </a:solidFill>
                  <a:effectLst/>
                </a:rPr>
                <a:t> </a:t>
              </a:r>
              <a:r>
                <a:rPr lang="ru-RU" sz="1600" b="1" i="0" u="none" strike="noStrike" dirty="0" err="1">
                  <a:solidFill>
                    <a:srgbClr val="595959"/>
                  </a:solidFill>
                  <a:effectLst/>
                </a:rPr>
                <a:t>забезпечує</a:t>
              </a:r>
              <a:r>
                <a:rPr lang="ru-RU" sz="1600" b="1" i="0" u="none" strike="noStrike" dirty="0">
                  <a:solidFill>
                    <a:srgbClr val="595959"/>
                  </a:solidFill>
                  <a:effectLst/>
                </a:rPr>
                <a:t> </a:t>
              </a:r>
              <a:r>
                <a:rPr lang="ru-RU" sz="1600" b="1" i="0" u="none" strike="noStrike" dirty="0" err="1">
                  <a:solidFill>
                    <a:srgbClr val="595959"/>
                  </a:solidFill>
                  <a:effectLst/>
                </a:rPr>
                <a:t>управління</a:t>
              </a:r>
              <a:r>
                <a:rPr lang="ru-RU" sz="1600" b="1" i="0" u="none" strike="noStrike" dirty="0">
                  <a:solidFill>
                    <a:srgbClr val="595959"/>
                  </a:solidFill>
                  <a:effectLst/>
                </a:rPr>
                <a:t> </a:t>
              </a:r>
              <a:r>
                <a:rPr lang="ru-RU" sz="1600" b="1" i="0" u="none" strike="noStrike" dirty="0" err="1">
                  <a:solidFill>
                    <a:srgbClr val="595959"/>
                  </a:solidFill>
                  <a:effectLst/>
                </a:rPr>
                <a:t>наступними</a:t>
              </a:r>
              <a:r>
                <a:rPr lang="ru-RU" sz="1600" b="1" i="0" u="none" strike="noStrike" dirty="0">
                  <a:solidFill>
                    <a:srgbClr val="595959"/>
                  </a:solidFill>
                  <a:effectLst/>
                </a:rPr>
                <a:t> системами: </a:t>
              </a:r>
              <a:br>
                <a:rPr lang="ru-RU" sz="1600" b="1" dirty="0">
                  <a:solidFill>
                    <a:srgbClr val="595959"/>
                  </a:solidFill>
                </a:rPr>
              </a:b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ГВП, </a:t>
              </a: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опалення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, тепла </a:t>
              </a: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підлога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, </a:t>
              </a: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вентиляція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, </a:t>
              </a: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зволоження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, </a:t>
              </a: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кондиціювання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, </a:t>
              </a: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освітлення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. </a:t>
              </a:r>
              <a:br>
                <a:rPr lang="ru-RU" sz="1400" dirty="0">
                  <a:solidFill>
                    <a:srgbClr val="595959"/>
                  </a:solidFill>
                </a:rPr>
              </a:b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Місцеве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 та </a:t>
              </a: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дистанційне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 </a:t>
              </a: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керування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 </a:t>
              </a: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здійснюється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 через </a:t>
              </a:r>
              <a:r>
                <a:rPr lang="ru-RU" sz="1400" b="0" i="0" u="none" strike="noStrike" dirty="0" err="1">
                  <a:solidFill>
                    <a:srgbClr val="595959"/>
                  </a:solidFill>
                  <a:effectLst/>
                </a:rPr>
                <a:t>додаток</a:t>
              </a:r>
              <a:r>
                <a:rPr lang="ru-RU" sz="1400" b="0" i="0" u="none" strike="noStrike" dirty="0">
                  <a:solidFill>
                    <a:srgbClr val="595959"/>
                  </a:solidFill>
                  <a:effectLst/>
                </a:rPr>
                <a:t> </a:t>
              </a:r>
              <a:r>
                <a:rPr lang="en-US" sz="1400" b="0" i="0" u="none" strike="noStrike" dirty="0">
                  <a:solidFill>
                    <a:srgbClr val="595959"/>
                  </a:solidFill>
                  <a:effectLst/>
                </a:rPr>
                <a:t>Aerostar APP.</a:t>
              </a:r>
              <a:endParaRPr lang="en-US" sz="1400" b="0" dirty="0">
                <a:solidFill>
                  <a:srgbClr val="595959"/>
                </a:solidFill>
                <a:effectLst/>
              </a:endParaRPr>
            </a:p>
            <a:p>
              <a:br>
                <a:rPr lang="en-US" sz="1400" dirty="0">
                  <a:solidFill>
                    <a:srgbClr val="595959"/>
                  </a:solidFill>
                </a:rPr>
              </a:br>
              <a:endParaRPr lang="ru-RU" sz="1400" dirty="0">
                <a:solidFill>
                  <a:srgbClr val="595959"/>
                </a:solidFill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BE4F3774-FD72-4416-A9CD-AD3CB36A9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097" y="3876097"/>
              <a:ext cx="1657874" cy="1348992"/>
            </a:xfrm>
            <a:prstGeom prst="rect">
              <a:avLst/>
            </a:prstGeom>
          </p:spPr>
        </p:pic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A37E86D-E2EC-4D26-AA60-F5480AE6B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166" y="1634541"/>
            <a:ext cx="5254800" cy="3607214"/>
          </a:xfrm>
          <a:prstGeom prst="rect">
            <a:avLst/>
          </a:prstGeom>
        </p:spPr>
      </p:pic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FC5ADB6E-3698-4B74-8A67-D49BCEB3762A}"/>
              </a:ext>
            </a:extLst>
          </p:cNvPr>
          <p:cNvGrpSpPr/>
          <p:nvPr/>
        </p:nvGrpSpPr>
        <p:grpSpPr>
          <a:xfrm>
            <a:off x="586754" y="701733"/>
            <a:ext cx="10724589" cy="1127749"/>
            <a:chOff x="520117" y="713082"/>
            <a:chExt cx="10724589" cy="919919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CAD13E5B-1E04-4D35-98AC-C1E994567543}"/>
                </a:ext>
              </a:extLst>
            </p:cNvPr>
            <p:cNvSpPr/>
            <p:nvPr/>
          </p:nvSpPr>
          <p:spPr bwMode="auto">
            <a:xfrm>
              <a:off x="520117" y="713082"/>
              <a:ext cx="10724589" cy="880874"/>
            </a:xfrm>
            <a:prstGeom prst="rect">
              <a:avLst/>
            </a:prstGeom>
            <a:solidFill>
              <a:srgbClr val="EEE6D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174CDDC-057C-4602-8796-98FB3E08CE20}"/>
                </a:ext>
              </a:extLst>
            </p:cNvPr>
            <p:cNvSpPr txBox="1"/>
            <p:nvPr/>
          </p:nvSpPr>
          <p:spPr>
            <a:xfrm>
              <a:off x="675740" y="854724"/>
              <a:ext cx="10546323" cy="778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>
                <a:spcBef>
                  <a:spcPts val="1200"/>
                </a:spcBef>
                <a:spcAft>
                  <a:spcPts val="0"/>
                </a:spcAft>
              </a:pPr>
              <a:r>
                <a:rPr lang="ru-RU" sz="1600" b="1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Система </a:t>
              </a:r>
              <a:r>
                <a:rPr lang="ru-RU" sz="1600" b="1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кондиціонування</a:t>
              </a:r>
              <a:r>
                <a:rPr lang="ru-RU" sz="1600" b="1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:</a:t>
              </a:r>
              <a:r>
                <a:rPr lang="en-US" sz="1600" b="1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складається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з </a:t>
              </a:r>
              <a:r>
                <a:rPr lang="ru-RU" sz="1400" i="0" dirty="0">
                  <a:solidFill>
                    <a:srgbClr val="595959"/>
                  </a:solidFill>
                  <a:effectLst/>
                  <a:latin typeface="+mj-lt"/>
                </a:rPr>
                <a:t>фанкойла</a:t>
              </a:r>
              <a:r>
                <a:rPr lang="ru-RU" sz="1400" i="0" strike="noStrike" dirty="0">
                  <a:solidFill>
                    <a:srgbClr val="595959"/>
                  </a:solidFill>
                  <a:effectLst/>
                  <a:latin typeface="+mj-lt"/>
                </a:rPr>
                <a:t>,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що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обслуговує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тільки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другий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поверх. </a:t>
              </a:r>
              <a:br>
                <a:rPr lang="en-US" sz="1400" dirty="0">
                  <a:solidFill>
                    <a:srgbClr val="595959"/>
                  </a:solidFill>
                  <a:latin typeface="+mj-lt"/>
                </a:rPr>
              </a:b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Крім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того,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функцію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інтенсивного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охолодження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та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доведення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температури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до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необхідної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у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приміщеннях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будуть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виконувати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sng" dirty="0" err="1">
                  <a:solidFill>
                    <a:srgbClr val="595959"/>
                  </a:solidFill>
                  <a:effectLst/>
                  <a:latin typeface="+mj-lt"/>
                </a:rPr>
                <a:t>радіатори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. </a:t>
              </a:r>
              <a:b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</a:b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Перший поверх не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потребує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активного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кондиціонування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та буде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охолоджуватись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вентиляційною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установкою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 та </a:t>
              </a:r>
              <a:r>
                <a:rPr lang="ru-RU" sz="1400" i="0" u="none" strike="noStrike" dirty="0" err="1">
                  <a:solidFill>
                    <a:srgbClr val="595959"/>
                  </a:solidFill>
                  <a:effectLst/>
                  <a:latin typeface="+mj-lt"/>
                </a:rPr>
                <a:t>радіаторами</a:t>
              </a:r>
              <a:r>
                <a:rPr lang="ru-RU" sz="1400" i="0" u="none" strike="noStrike" dirty="0">
                  <a:solidFill>
                    <a:srgbClr val="595959"/>
                  </a:solidFill>
                  <a:effectLst/>
                  <a:latin typeface="+mj-lt"/>
                </a:rPr>
                <a:t>.</a:t>
              </a:r>
              <a:br>
                <a:rPr lang="ru-RU" sz="1600" i="0" u="none" strike="noStrike" dirty="0">
                  <a:solidFill>
                    <a:srgbClr val="595959"/>
                  </a:solidFill>
                  <a:effectLst/>
                  <a:latin typeface="+mj-lt"/>
                </a:rPr>
              </a:br>
              <a:endParaRPr lang="ru-RU" sz="1200" b="0" i="0" u="none" strike="noStrike" dirty="0">
                <a:solidFill>
                  <a:srgbClr val="595959"/>
                </a:solidFill>
                <a:effectLst/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88610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5-2 </a:t>
            </a:r>
            <a:r>
              <a:rPr lang="uk-UA" dirty="0"/>
              <a:t>Нові можливості конфігураційного асистента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Додано нові функції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</a:rPr>
              <a:t>Під час початкової конфігурації для нагрівання/охолодження можна вибрати різні пристрої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</a:rPr>
              <a:t>Тип </a:t>
            </a:r>
            <a:r>
              <a:rPr lang="ru-RU" sz="1600" dirty="0" err="1">
                <a:solidFill>
                  <a:schemeClr val="accent2"/>
                </a:solidFill>
              </a:rPr>
              <a:t>конфігурації</a:t>
            </a:r>
            <a:r>
              <a:rPr lang="ru-RU" sz="1600" dirty="0">
                <a:solidFill>
                  <a:schemeClr val="accent2"/>
                </a:solidFill>
              </a:rPr>
              <a:t> з котлом </a:t>
            </a:r>
            <a:r>
              <a:rPr lang="ru-RU" sz="1600" dirty="0" err="1">
                <a:solidFill>
                  <a:schemeClr val="accent2"/>
                </a:solidFill>
              </a:rPr>
              <a:t>можна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вибрати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одразу</a:t>
            </a:r>
            <a:r>
              <a:rPr lang="en-US" sz="1600" dirty="0">
                <a:solidFill>
                  <a:schemeClr val="accent2"/>
                </a:solidFill>
              </a:rPr>
              <a:t>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uk-UA" sz="1400" dirty="0"/>
              <a:t>Паралельний: альтернативна </a:t>
            </a:r>
            <a:r>
              <a:rPr lang="uk-UA" sz="1400" dirty="0" err="1"/>
              <a:t>бівалентна</a:t>
            </a:r>
            <a:r>
              <a:rPr lang="uk-UA" sz="1400" dirty="0"/>
              <a:t> робота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ru-RU" sz="1400" dirty="0" err="1"/>
              <a:t>Послідовний</a:t>
            </a:r>
            <a:r>
              <a:rPr lang="ru-RU" sz="1400" dirty="0"/>
              <a:t>: </a:t>
            </a:r>
            <a:r>
              <a:rPr lang="ru-RU" sz="1400" dirty="0" err="1"/>
              <a:t>Одночасна</a:t>
            </a:r>
            <a:r>
              <a:rPr lang="ru-RU" sz="1400" dirty="0"/>
              <a:t> </a:t>
            </a:r>
            <a:r>
              <a:rPr lang="ru-RU" sz="1400" dirty="0" err="1"/>
              <a:t>бівалентна</a:t>
            </a:r>
            <a:r>
              <a:rPr lang="ru-RU" sz="1400" dirty="0"/>
              <a:t> робота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ru-RU" sz="1600" dirty="0" err="1">
                <a:solidFill>
                  <a:schemeClr val="accent2"/>
                </a:solidFill>
              </a:rPr>
              <a:t>Можна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ввімкнути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пряме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керування</a:t>
            </a:r>
            <a:r>
              <a:rPr lang="ru-RU" sz="1600" dirty="0">
                <a:solidFill>
                  <a:schemeClr val="accent2"/>
                </a:solidFill>
              </a:rPr>
              <a:t> фанкойлами з </a:t>
            </a:r>
            <a:r>
              <a:rPr lang="ru-RU" sz="1600" dirty="0" err="1">
                <a:solidFill>
                  <a:schemeClr val="accent2"/>
                </a:solidFill>
              </a:rPr>
              <a:t>виходів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Yutaki</a:t>
            </a: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10" name="Image 2">
            <a:extLst>
              <a:ext uri="{FF2B5EF4-FFF2-40B4-BE49-F238E27FC236}">
                <a16:creationId xmlns:a16="http://schemas.microsoft.com/office/drawing/2014/main" id="{8D055FBE-2749-4C4F-9B61-8EE285F5D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58" y="3619115"/>
            <a:ext cx="3480555" cy="1957812"/>
          </a:xfrm>
          <a:prstGeom prst="rect">
            <a:avLst/>
          </a:prstGeom>
        </p:spPr>
      </p:pic>
      <p:pic>
        <p:nvPicPr>
          <p:cNvPr id="11" name="Image 5">
            <a:extLst>
              <a:ext uri="{FF2B5EF4-FFF2-40B4-BE49-F238E27FC236}">
                <a16:creationId xmlns:a16="http://schemas.microsoft.com/office/drawing/2014/main" id="{72287DF6-B200-4D31-9FD2-817122BFC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925" y="3618425"/>
            <a:ext cx="3472861" cy="1953484"/>
          </a:xfrm>
          <a:prstGeom prst="rect">
            <a:avLst/>
          </a:prstGeom>
        </p:spPr>
      </p:pic>
      <p:pic>
        <p:nvPicPr>
          <p:cNvPr id="12" name="Image 3">
            <a:extLst>
              <a:ext uri="{FF2B5EF4-FFF2-40B4-BE49-F238E27FC236}">
                <a16:creationId xmlns:a16="http://schemas.microsoft.com/office/drawing/2014/main" id="{C66416C2-3D4E-4EC0-BE00-99F44F0852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723" y="3619115"/>
            <a:ext cx="3480553" cy="19578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8CBC3C-999A-4B6B-9D22-4772BE7132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5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1-3 </a:t>
            </a:r>
            <a:r>
              <a:rPr lang="uk-UA" dirty="0"/>
              <a:t>Нові найменування моделей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Product revision “</a:t>
            </a:r>
            <a:r>
              <a:rPr lang="en-GB" b="1" dirty="0">
                <a:solidFill>
                  <a:srgbClr val="C00000"/>
                </a:solidFill>
              </a:rPr>
              <a:t>1</a:t>
            </a:r>
            <a:r>
              <a:rPr lang="en-GB" dirty="0"/>
              <a:t>”</a:t>
            </a:r>
          </a:p>
          <a:p>
            <a:pPr marL="536575" lvl="1" indent="-27305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accent2"/>
              </a:solidFill>
              <a:ea typeface="Source Sans Pro ExtraLight" panose="020B0303030403020204" pitchFamily="34" charset="0"/>
              <a:cs typeface="+mj-cs"/>
            </a:endParaRPr>
          </a:p>
        </p:txBody>
      </p:sp>
      <p:graphicFrame>
        <p:nvGraphicFramePr>
          <p:cNvPr id="7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223571"/>
              </p:ext>
            </p:extLst>
          </p:nvPr>
        </p:nvGraphicFramePr>
        <p:xfrm>
          <a:off x="2106342" y="2180186"/>
          <a:ext cx="6639065" cy="2968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4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4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9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1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Зовнішні блоки</a:t>
                      </a:r>
                      <a:endParaRPr lang="fr-FR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400" b="1" noProof="0" dirty="0">
                          <a:solidFill>
                            <a:schemeClr val="tx1"/>
                          </a:solidFill>
                        </a:rPr>
                        <a:t>Актуальні моделі</a:t>
                      </a:r>
                      <a:endParaRPr lang="en-US" sz="14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Нові моделі</a:t>
                      </a:r>
                      <a:endParaRPr lang="en-US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94">
                <a:tc row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fr-FR" sz="1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RAS-2WHVRP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RAS-2WHVRP</a:t>
                      </a: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fr-FR" sz="1400" dirty="0"/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RAS-2.5WHVRP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RAS-2.5WHVRP</a:t>
                      </a: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fr-FR" sz="1400" dirty="0"/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RAS-3WHVRP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RAS-3WHVRP</a:t>
                      </a:r>
                      <a:r>
                        <a:rPr lang="fr-FR"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094">
                <a:tc rowSpan="5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fr-FR" sz="1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RAS-4WH(V)NPE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→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RAS-5WH(V)NPE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→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RAS-6WH(V)NPE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→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502463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RAS-8WH(V)NPE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→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551174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RAS-10WH(V)NPE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→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4" name="Image 34">
            <a:extLst>
              <a:ext uri="{FF2B5EF4-FFF2-40B4-BE49-F238E27FC236}">
                <a16:creationId xmlns:a16="http://schemas.microsoft.com/office/drawing/2014/main" id="{86F094E6-ECC1-4AFF-BCD1-6C4E311AAA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450" y="2783542"/>
            <a:ext cx="905224" cy="713411"/>
          </a:xfrm>
          <a:prstGeom prst="rect">
            <a:avLst/>
          </a:prstGeom>
        </p:spPr>
      </p:pic>
      <p:pic>
        <p:nvPicPr>
          <p:cNvPr id="35" name="Image 3">
            <a:extLst>
              <a:ext uri="{FF2B5EF4-FFF2-40B4-BE49-F238E27FC236}">
                <a16:creationId xmlns:a16="http://schemas.microsoft.com/office/drawing/2014/main" id="{97F19AC2-0BA7-4208-9350-2D325C4F7F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335" y="3723125"/>
            <a:ext cx="954464" cy="1348212"/>
          </a:xfrm>
          <a:prstGeom prst="rect">
            <a:avLst/>
          </a:prstGeom>
        </p:spPr>
      </p:pic>
      <p:sp>
        <p:nvSpPr>
          <p:cNvPr id="37" name="ZoneTexte 74">
            <a:extLst>
              <a:ext uri="{FF2B5EF4-FFF2-40B4-BE49-F238E27FC236}">
                <a16:creationId xmlns:a16="http://schemas.microsoft.com/office/drawing/2014/main" id="{C8B65865-3EDD-45DE-BB68-B1A912D2AADA}"/>
              </a:ext>
            </a:extLst>
          </p:cNvPr>
          <p:cNvSpPr txBox="1"/>
          <p:nvPr/>
        </p:nvSpPr>
        <p:spPr>
          <a:xfrm>
            <a:off x="9097276" y="3185301"/>
            <a:ext cx="43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prstClr val="black"/>
                </a:solidFill>
              </a:rPr>
              <a:t>W</a:t>
            </a:r>
          </a:p>
        </p:txBody>
      </p:sp>
      <p:sp>
        <p:nvSpPr>
          <p:cNvPr id="40" name="ZoneTexte 75">
            <a:extLst>
              <a:ext uri="{FF2B5EF4-FFF2-40B4-BE49-F238E27FC236}">
                <a16:creationId xmlns:a16="http://schemas.microsoft.com/office/drawing/2014/main" id="{828E1940-0BE2-44A6-90D8-0003EB6289D7}"/>
              </a:ext>
            </a:extLst>
          </p:cNvPr>
          <p:cNvSpPr txBox="1"/>
          <p:nvPr/>
        </p:nvSpPr>
        <p:spPr>
          <a:xfrm>
            <a:off x="9321453" y="3183577"/>
            <a:ext cx="43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prstClr val="black"/>
                </a:solidFill>
              </a:rPr>
              <a:t>H</a:t>
            </a:r>
          </a:p>
        </p:txBody>
      </p:sp>
      <p:sp>
        <p:nvSpPr>
          <p:cNvPr id="41" name="ZoneTexte 76">
            <a:extLst>
              <a:ext uri="{FF2B5EF4-FFF2-40B4-BE49-F238E27FC236}">
                <a16:creationId xmlns:a16="http://schemas.microsoft.com/office/drawing/2014/main" id="{82556320-1DA4-47FE-8B3C-8A6A58E0FD6F}"/>
              </a:ext>
            </a:extLst>
          </p:cNvPr>
          <p:cNvSpPr txBox="1"/>
          <p:nvPr/>
        </p:nvSpPr>
        <p:spPr>
          <a:xfrm>
            <a:off x="9931206" y="3185059"/>
            <a:ext cx="43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prstClr val="black"/>
                </a:solidFill>
              </a:rPr>
              <a:t>P</a:t>
            </a:r>
          </a:p>
        </p:txBody>
      </p:sp>
      <p:cxnSp>
        <p:nvCxnSpPr>
          <p:cNvPr id="42" name="Connecteur droit 80">
            <a:extLst>
              <a:ext uri="{FF2B5EF4-FFF2-40B4-BE49-F238E27FC236}">
                <a16:creationId xmlns:a16="http://schemas.microsoft.com/office/drawing/2014/main" id="{CDCA6D6F-C62F-447F-9AF8-40B6C878182C}"/>
              </a:ext>
            </a:extLst>
          </p:cNvPr>
          <p:cNvCxnSpPr/>
          <p:nvPr/>
        </p:nvCxnSpPr>
        <p:spPr>
          <a:xfrm>
            <a:off x="10552885" y="3487901"/>
            <a:ext cx="0" cy="7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81">
            <a:extLst>
              <a:ext uri="{FF2B5EF4-FFF2-40B4-BE49-F238E27FC236}">
                <a16:creationId xmlns:a16="http://schemas.microsoft.com/office/drawing/2014/main" id="{AA3CBEB0-5027-4383-B42D-D0219C7433E2}"/>
              </a:ext>
            </a:extLst>
          </p:cNvPr>
          <p:cNvCxnSpPr/>
          <p:nvPr/>
        </p:nvCxnSpPr>
        <p:spPr>
          <a:xfrm>
            <a:off x="9947004" y="3487900"/>
            <a:ext cx="824" cy="6088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82">
            <a:extLst>
              <a:ext uri="{FF2B5EF4-FFF2-40B4-BE49-F238E27FC236}">
                <a16:creationId xmlns:a16="http://schemas.microsoft.com/office/drawing/2014/main" id="{59B9198A-AD36-4308-BD03-625BA3F2D9F7}"/>
              </a:ext>
            </a:extLst>
          </p:cNvPr>
          <p:cNvCxnSpPr/>
          <p:nvPr/>
        </p:nvCxnSpPr>
        <p:spPr>
          <a:xfrm>
            <a:off x="9734373" y="3489443"/>
            <a:ext cx="0" cy="8009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83">
            <a:extLst>
              <a:ext uri="{FF2B5EF4-FFF2-40B4-BE49-F238E27FC236}">
                <a16:creationId xmlns:a16="http://schemas.microsoft.com/office/drawing/2014/main" id="{E0445200-CAF5-454E-9636-892B93FACBB5}"/>
              </a:ext>
            </a:extLst>
          </p:cNvPr>
          <p:cNvSpPr txBox="1"/>
          <p:nvPr/>
        </p:nvSpPr>
        <p:spPr>
          <a:xfrm>
            <a:off x="10442364" y="3512330"/>
            <a:ext cx="1519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prstClr val="black"/>
                </a:solidFill>
              </a:rPr>
              <a:t>Зроблено в Європі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46" name="ZoneTexte 84">
            <a:extLst>
              <a:ext uri="{FF2B5EF4-FFF2-40B4-BE49-F238E27FC236}">
                <a16:creationId xmlns:a16="http://schemas.microsoft.com/office/drawing/2014/main" id="{D22356AD-32D5-4358-9807-3E39612174E7}"/>
              </a:ext>
            </a:extLst>
          </p:cNvPr>
          <p:cNvSpPr txBox="1"/>
          <p:nvPr/>
        </p:nvSpPr>
        <p:spPr>
          <a:xfrm>
            <a:off x="10249306" y="3700903"/>
            <a:ext cx="1524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prstClr val="black"/>
                </a:solidFill>
              </a:rPr>
              <a:t>Версія</a:t>
            </a:r>
            <a:r>
              <a:rPr lang="en-US" sz="1200" dirty="0">
                <a:solidFill>
                  <a:prstClr val="black"/>
                </a:solidFill>
              </a:rPr>
              <a:t>  1</a:t>
            </a:r>
          </a:p>
        </p:txBody>
      </p:sp>
      <p:sp>
        <p:nvSpPr>
          <p:cNvPr id="47" name="ZoneTexte 85">
            <a:extLst>
              <a:ext uri="{FF2B5EF4-FFF2-40B4-BE49-F238E27FC236}">
                <a16:creationId xmlns:a16="http://schemas.microsoft.com/office/drawing/2014/main" id="{3072D08C-AB47-4BC4-978E-E62E62F7B15B}"/>
              </a:ext>
            </a:extLst>
          </p:cNvPr>
          <p:cNvSpPr txBox="1"/>
          <p:nvPr/>
        </p:nvSpPr>
        <p:spPr>
          <a:xfrm>
            <a:off x="9668763" y="4290406"/>
            <a:ext cx="1766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prstClr val="black"/>
                </a:solidFill>
              </a:rPr>
              <a:t>Однофазний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8" name="ZoneTexte 86">
            <a:extLst>
              <a:ext uri="{FF2B5EF4-FFF2-40B4-BE49-F238E27FC236}">
                <a16:creationId xmlns:a16="http://schemas.microsoft.com/office/drawing/2014/main" id="{4E7D64AB-2997-46B2-A222-93D08AE0A462}"/>
              </a:ext>
            </a:extLst>
          </p:cNvPr>
          <p:cNvSpPr txBox="1"/>
          <p:nvPr/>
        </p:nvSpPr>
        <p:spPr>
          <a:xfrm>
            <a:off x="9514825" y="3182239"/>
            <a:ext cx="43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prstClr val="black"/>
                </a:solidFill>
              </a:rPr>
              <a:t>V</a:t>
            </a:r>
          </a:p>
        </p:txBody>
      </p:sp>
      <p:sp>
        <p:nvSpPr>
          <p:cNvPr id="49" name="ZoneTexte 87">
            <a:extLst>
              <a:ext uri="{FF2B5EF4-FFF2-40B4-BE49-F238E27FC236}">
                <a16:creationId xmlns:a16="http://schemas.microsoft.com/office/drawing/2014/main" id="{975E102D-CD43-4DF3-BC0A-7C28125027B8}"/>
              </a:ext>
            </a:extLst>
          </p:cNvPr>
          <p:cNvSpPr txBox="1"/>
          <p:nvPr/>
        </p:nvSpPr>
        <p:spPr>
          <a:xfrm>
            <a:off x="9731074" y="3184914"/>
            <a:ext cx="43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prstClr val="black"/>
                </a:solidFill>
              </a:rPr>
              <a:t>R</a:t>
            </a:r>
          </a:p>
        </p:txBody>
      </p:sp>
      <p:cxnSp>
        <p:nvCxnSpPr>
          <p:cNvPr id="50" name="Connecteur droit 88">
            <a:extLst>
              <a:ext uri="{FF2B5EF4-FFF2-40B4-BE49-F238E27FC236}">
                <a16:creationId xmlns:a16="http://schemas.microsoft.com/office/drawing/2014/main" id="{A4AE4508-FD8C-40A9-A576-F2D848459E93}"/>
              </a:ext>
            </a:extLst>
          </p:cNvPr>
          <p:cNvCxnSpPr/>
          <p:nvPr/>
        </p:nvCxnSpPr>
        <p:spPr>
          <a:xfrm>
            <a:off x="10360177" y="3489443"/>
            <a:ext cx="5200" cy="220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90">
            <a:extLst>
              <a:ext uri="{FF2B5EF4-FFF2-40B4-BE49-F238E27FC236}">
                <a16:creationId xmlns:a16="http://schemas.microsoft.com/office/drawing/2014/main" id="{87A63F26-5831-411A-98AA-EF7FE52ADCCC}"/>
              </a:ext>
            </a:extLst>
          </p:cNvPr>
          <p:cNvSpPr txBox="1"/>
          <p:nvPr/>
        </p:nvSpPr>
        <p:spPr>
          <a:xfrm>
            <a:off x="9849901" y="4099853"/>
            <a:ext cx="166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prstClr val="black"/>
                </a:solidFill>
              </a:rPr>
              <a:t>Тип холодоагенту</a:t>
            </a:r>
            <a:r>
              <a:rPr lang="en-US" sz="1200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52" name="ZoneTexte 91">
            <a:extLst>
              <a:ext uri="{FF2B5EF4-FFF2-40B4-BE49-F238E27FC236}">
                <a16:creationId xmlns:a16="http://schemas.microsoft.com/office/drawing/2014/main" id="{B643FFD1-1EED-4A31-B1A3-326D11EA5A8D}"/>
              </a:ext>
            </a:extLst>
          </p:cNvPr>
          <p:cNvSpPr txBox="1"/>
          <p:nvPr/>
        </p:nvSpPr>
        <p:spPr>
          <a:xfrm>
            <a:off x="10036676" y="3900619"/>
            <a:ext cx="166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prstClr val="black"/>
                </a:solidFill>
              </a:rPr>
              <a:t>Преміум серія</a:t>
            </a:r>
            <a:endParaRPr lang="en-US" sz="1200" dirty="0">
              <a:solidFill>
                <a:prstClr val="black"/>
              </a:solidFill>
            </a:endParaRPr>
          </a:p>
        </p:txBody>
      </p:sp>
      <p:cxnSp>
        <p:nvCxnSpPr>
          <p:cNvPr id="53" name="Connecteur droit 92">
            <a:extLst>
              <a:ext uri="{FF2B5EF4-FFF2-40B4-BE49-F238E27FC236}">
                <a16:creationId xmlns:a16="http://schemas.microsoft.com/office/drawing/2014/main" id="{80B13836-2BC0-41F2-8F81-80B4A764174C}"/>
              </a:ext>
            </a:extLst>
          </p:cNvPr>
          <p:cNvCxnSpPr/>
          <p:nvPr/>
        </p:nvCxnSpPr>
        <p:spPr>
          <a:xfrm>
            <a:off x="10147347" y="3487900"/>
            <a:ext cx="169" cy="412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Image 24">
            <a:extLst>
              <a:ext uri="{FF2B5EF4-FFF2-40B4-BE49-F238E27FC236}">
                <a16:creationId xmlns:a16="http://schemas.microsoft.com/office/drawing/2014/main" id="{CC88799D-F6DA-4C98-980B-EC471ECA0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958" y="4220246"/>
            <a:ext cx="550171" cy="353970"/>
          </a:xfrm>
          <a:prstGeom prst="rect">
            <a:avLst/>
          </a:prstGeom>
        </p:spPr>
      </p:pic>
      <p:pic>
        <p:nvPicPr>
          <p:cNvPr id="56" name="Image 33">
            <a:extLst>
              <a:ext uri="{FF2B5EF4-FFF2-40B4-BE49-F238E27FC236}">
                <a16:creationId xmlns:a16="http://schemas.microsoft.com/office/drawing/2014/main" id="{8A93AEE2-D5D0-4AFE-83D2-697596C28D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969" t="15678" b="10540"/>
          <a:stretch/>
        </p:blipFill>
        <p:spPr>
          <a:xfrm>
            <a:off x="2605958" y="2864675"/>
            <a:ext cx="557710" cy="562129"/>
          </a:xfrm>
          <a:prstGeom prst="rect">
            <a:avLst/>
          </a:prstGeom>
        </p:spPr>
      </p:pic>
      <p:sp>
        <p:nvSpPr>
          <p:cNvPr id="57" name="ZoneTexte 76">
            <a:extLst>
              <a:ext uri="{FF2B5EF4-FFF2-40B4-BE49-F238E27FC236}">
                <a16:creationId xmlns:a16="http://schemas.microsoft.com/office/drawing/2014/main" id="{2D9D05A2-9785-4458-8916-28F3BA9C8E5C}"/>
              </a:ext>
            </a:extLst>
          </p:cNvPr>
          <p:cNvSpPr txBox="1"/>
          <p:nvPr/>
        </p:nvSpPr>
        <p:spPr>
          <a:xfrm>
            <a:off x="10117998" y="3190569"/>
            <a:ext cx="434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58" name="ZoneTexte 76">
            <a:extLst>
              <a:ext uri="{FF2B5EF4-FFF2-40B4-BE49-F238E27FC236}">
                <a16:creationId xmlns:a16="http://schemas.microsoft.com/office/drawing/2014/main" id="{D7B1521D-E77B-422D-A7BC-871B5560C909}"/>
              </a:ext>
            </a:extLst>
          </p:cNvPr>
          <p:cNvSpPr txBox="1"/>
          <p:nvPr/>
        </p:nvSpPr>
        <p:spPr>
          <a:xfrm>
            <a:off x="10305824" y="3184441"/>
            <a:ext cx="504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prstClr val="black"/>
                </a:solidFill>
              </a:rPr>
              <a:t>E</a:t>
            </a:r>
          </a:p>
        </p:txBody>
      </p:sp>
      <p:grpSp>
        <p:nvGrpSpPr>
          <p:cNvPr id="68" name="Grupo 67">
            <a:extLst>
              <a:ext uri="{FF2B5EF4-FFF2-40B4-BE49-F238E27FC236}">
                <a16:creationId xmlns:a16="http://schemas.microsoft.com/office/drawing/2014/main" id="{5DF2C368-10EC-401E-84CA-7CCFBB8480D2}"/>
              </a:ext>
            </a:extLst>
          </p:cNvPr>
          <p:cNvGrpSpPr/>
          <p:nvPr/>
        </p:nvGrpSpPr>
        <p:grpSpPr>
          <a:xfrm>
            <a:off x="9307396" y="3487900"/>
            <a:ext cx="212631" cy="1186082"/>
            <a:chOff x="9307396" y="3871476"/>
            <a:chExt cx="212631" cy="802506"/>
          </a:xfrm>
        </p:grpSpPr>
        <p:cxnSp>
          <p:nvCxnSpPr>
            <p:cNvPr id="59" name="Connecteur droit 81">
              <a:extLst>
                <a:ext uri="{FF2B5EF4-FFF2-40B4-BE49-F238E27FC236}">
                  <a16:creationId xmlns:a16="http://schemas.microsoft.com/office/drawing/2014/main" id="{91EFE2CF-5CBC-4B24-981A-89690C1721FB}"/>
                </a:ext>
              </a:extLst>
            </p:cNvPr>
            <p:cNvCxnSpPr>
              <a:cxnSpLocks/>
            </p:cNvCxnSpPr>
            <p:nvPr/>
          </p:nvCxnSpPr>
          <p:spPr>
            <a:xfrm>
              <a:off x="9520027" y="3871476"/>
              <a:ext cx="0" cy="6735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82">
              <a:extLst>
                <a:ext uri="{FF2B5EF4-FFF2-40B4-BE49-F238E27FC236}">
                  <a16:creationId xmlns:a16="http://schemas.microsoft.com/office/drawing/2014/main" id="{C099FEBC-470D-47A7-9C3F-F9CE18F17951}"/>
                </a:ext>
              </a:extLst>
            </p:cNvPr>
            <p:cNvCxnSpPr>
              <a:cxnSpLocks/>
            </p:cNvCxnSpPr>
            <p:nvPr/>
          </p:nvCxnSpPr>
          <p:spPr>
            <a:xfrm>
              <a:off x="9307396" y="3873019"/>
              <a:ext cx="0" cy="8009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ZoneTexte 85">
            <a:extLst>
              <a:ext uri="{FF2B5EF4-FFF2-40B4-BE49-F238E27FC236}">
                <a16:creationId xmlns:a16="http://schemas.microsoft.com/office/drawing/2014/main" id="{7EE98DC3-9D1A-40C1-8F16-8C0F2BFFFB88}"/>
              </a:ext>
            </a:extLst>
          </p:cNvPr>
          <p:cNvSpPr txBox="1"/>
          <p:nvPr/>
        </p:nvSpPr>
        <p:spPr>
          <a:xfrm>
            <a:off x="9198410" y="4673982"/>
            <a:ext cx="1766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prstClr val="black"/>
                </a:solidFill>
              </a:rPr>
              <a:t>Для нагріву води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62" name="ZoneTexte 90">
            <a:extLst>
              <a:ext uri="{FF2B5EF4-FFF2-40B4-BE49-F238E27FC236}">
                <a16:creationId xmlns:a16="http://schemas.microsoft.com/office/drawing/2014/main" id="{5FD542DD-FAAB-49D6-80EE-A1F7F851EB5E}"/>
              </a:ext>
            </a:extLst>
          </p:cNvPr>
          <p:cNvSpPr txBox="1"/>
          <p:nvPr/>
        </p:nvSpPr>
        <p:spPr>
          <a:xfrm>
            <a:off x="9422924" y="4483429"/>
            <a:ext cx="166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prstClr val="black"/>
                </a:solidFill>
              </a:rPr>
              <a:t>Тепловий насос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C5F9926-933A-4E48-9E0B-876542CFAF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4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5-2 </a:t>
            </a:r>
            <a:r>
              <a:rPr lang="uk-UA" dirty="0"/>
              <a:t>Нові можливості конфігураційного асистента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Нові можливості конфігураційного асистента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Допомога</a:t>
            </a:r>
            <a:r>
              <a:rPr lang="ru-RU" sz="1600" dirty="0">
                <a:solidFill>
                  <a:schemeClr val="accent2"/>
                </a:solidFill>
              </a:rPr>
              <a:t> в </a:t>
            </a:r>
            <a:r>
              <a:rPr lang="ru-RU" sz="1600" dirty="0" err="1">
                <a:solidFill>
                  <a:schemeClr val="accent2"/>
                </a:solidFill>
              </a:rPr>
              <a:t>налаштуванні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тижневого</a:t>
            </a:r>
            <a:r>
              <a:rPr lang="ru-RU" sz="1600" dirty="0">
                <a:solidFill>
                  <a:schemeClr val="accent2"/>
                </a:solidFill>
              </a:rPr>
              <a:t> таймера для </a:t>
            </a:r>
            <a:r>
              <a:rPr lang="ru-RU" sz="1600" dirty="0" err="1">
                <a:solidFill>
                  <a:schemeClr val="accent2"/>
                </a:solidFill>
              </a:rPr>
              <a:t>кімнатної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температури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під</a:t>
            </a:r>
            <a:r>
              <a:rPr lang="ru-RU" sz="1600" dirty="0">
                <a:solidFill>
                  <a:schemeClr val="accent2"/>
                </a:solidFill>
              </a:rPr>
              <a:t> час </a:t>
            </a:r>
            <a:r>
              <a:rPr lang="ru-RU" sz="1600" dirty="0" err="1">
                <a:solidFill>
                  <a:schemeClr val="accent2"/>
                </a:solidFill>
              </a:rPr>
              <a:t>початкової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конфігурації</a:t>
            </a:r>
            <a:endParaRPr lang="ru-RU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ym typeface="Wingdings" panose="05000000000000000000" pitchFamily="2" charset="2"/>
              </a:rPr>
              <a:t>3 </a:t>
            </a:r>
            <a:r>
              <a:rPr lang="ru-RU" sz="1600" dirty="0" err="1">
                <a:sym typeface="Wingdings" panose="05000000000000000000" pitchFamily="2" charset="2"/>
              </a:rPr>
              <a:t>запитання</a:t>
            </a:r>
            <a:r>
              <a:rPr lang="ru-RU" sz="1600" dirty="0">
                <a:sym typeface="Wingdings" panose="05000000000000000000" pitchFamily="2" charset="2"/>
              </a:rPr>
              <a:t>, </a:t>
            </a:r>
            <a:r>
              <a:rPr lang="ru-RU" sz="1600" dirty="0" err="1">
                <a:sym typeface="Wingdings" panose="05000000000000000000" pitchFamily="2" charset="2"/>
              </a:rPr>
              <a:t>які</a:t>
            </a:r>
            <a:r>
              <a:rPr lang="ru-RU" sz="1600" dirty="0">
                <a:sym typeface="Wingdings" panose="05000000000000000000" pitchFamily="2" charset="2"/>
              </a:rPr>
              <a:t> </a:t>
            </a:r>
            <a:r>
              <a:rPr lang="ru-RU" sz="1600" dirty="0" err="1">
                <a:sym typeface="Wingdings" panose="05000000000000000000" pitchFamily="2" charset="2"/>
              </a:rPr>
              <a:t>допоможуть</a:t>
            </a:r>
            <a:r>
              <a:rPr lang="ru-RU" sz="1600" dirty="0">
                <a:sym typeface="Wingdings" panose="05000000000000000000" pitchFamily="2" charset="2"/>
              </a:rPr>
              <a:t> </a:t>
            </a:r>
            <a:r>
              <a:rPr lang="ru-RU" sz="1600" dirty="0" err="1">
                <a:sym typeface="Wingdings" panose="05000000000000000000" pitchFamily="2" charset="2"/>
              </a:rPr>
              <a:t>клієнту</a:t>
            </a:r>
            <a:r>
              <a:rPr lang="ru-RU" sz="1600" dirty="0">
                <a:sym typeface="Wingdings" panose="05000000000000000000" pitchFamily="2" charset="2"/>
              </a:rPr>
              <a:t> </a:t>
            </a:r>
            <a:r>
              <a:rPr lang="ru-RU" sz="1600" dirty="0" err="1">
                <a:sym typeface="Wingdings" panose="05000000000000000000" pitchFamily="2" charset="2"/>
              </a:rPr>
              <a:t>встановити</a:t>
            </a:r>
            <a:r>
              <a:rPr lang="ru-RU" sz="1600" dirty="0">
                <a:sym typeface="Wingdings" panose="05000000000000000000" pitchFamily="2" charset="2"/>
              </a:rPr>
              <a:t> таймер </a:t>
            </a:r>
            <a:r>
              <a:rPr lang="ru-RU" sz="1600" dirty="0" err="1">
                <a:sym typeface="Wingdings" panose="05000000000000000000" pitchFamily="2" charset="2"/>
              </a:rPr>
              <a:t>розкладу</a:t>
            </a:r>
            <a:endParaRPr lang="en-US" sz="1600" dirty="0">
              <a:solidFill>
                <a:schemeClr val="accent2"/>
              </a:solidFill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6FC63C4-4241-4903-A39B-CD000C27271F}"/>
              </a:ext>
            </a:extLst>
          </p:cNvPr>
          <p:cNvGrpSpPr/>
          <p:nvPr/>
        </p:nvGrpSpPr>
        <p:grpSpPr>
          <a:xfrm>
            <a:off x="742948" y="2282364"/>
            <a:ext cx="10706104" cy="4022039"/>
            <a:chOff x="742948" y="1956442"/>
            <a:chExt cx="10706104" cy="4022039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E607534-229B-4499-9DC5-4BC964F39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2948" y="1961905"/>
              <a:ext cx="3303013" cy="186603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6EB0505-0F8C-467C-99EB-B1E791E88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09087" y="1956442"/>
              <a:ext cx="3303012" cy="1872842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BB96E4D-6EB0-4FA5-9912-463A3B890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36869" y="1961905"/>
              <a:ext cx="3312183" cy="1885818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073CC62D-2E07-4F01-A8F3-AE00C6DE1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69519" y="4108594"/>
              <a:ext cx="3303012" cy="1869887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E19BD707-19ED-4E6A-B67E-190E2A337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19471" y="4108593"/>
              <a:ext cx="3309837" cy="1869887"/>
            </a:xfrm>
            <a:prstGeom prst="rect">
              <a:avLst/>
            </a:prstGeom>
          </p:spPr>
        </p:pic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EC82A8D-D16A-4652-AE0B-EA25429BFA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5-3 </a:t>
            </a:r>
            <a:r>
              <a:rPr lang="uk-UA" dirty="0"/>
              <a:t>Розширена навігація в меню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Навігація</a:t>
            </a:r>
            <a:r>
              <a:rPr lang="ru-RU" dirty="0"/>
              <a:t> та </a:t>
            </a:r>
            <a:r>
              <a:rPr lang="ru-RU" dirty="0" err="1"/>
              <a:t>налаштування</a:t>
            </a:r>
            <a:r>
              <a:rPr lang="ru-RU" dirty="0"/>
              <a:t> стали легшими </a:t>
            </a:r>
            <a:r>
              <a:rPr lang="ru-RU" dirty="0" err="1"/>
              <a:t>завдяки</a:t>
            </a:r>
            <a:r>
              <a:rPr lang="ru-RU" dirty="0"/>
              <a:t> новому </a:t>
            </a:r>
            <a:r>
              <a:rPr lang="ru-RU" dirty="0" err="1"/>
              <a:t>візуальному</a:t>
            </a:r>
            <a:r>
              <a:rPr lang="ru-RU" dirty="0"/>
              <a:t> меню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Перейдіть</a:t>
            </a:r>
            <a:r>
              <a:rPr lang="ru-RU" sz="1600" dirty="0">
                <a:solidFill>
                  <a:schemeClr val="accent2"/>
                </a:solidFill>
              </a:rPr>
              <a:t> до меню, прокрутивши </a:t>
            </a:r>
            <a:r>
              <a:rPr lang="ru-RU" sz="1600" dirty="0" err="1">
                <a:solidFill>
                  <a:schemeClr val="accent2"/>
                </a:solidFill>
              </a:rPr>
              <a:t>праворуч</a:t>
            </a:r>
            <a:endParaRPr lang="ru-RU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Вибраний</a:t>
            </a:r>
            <a:r>
              <a:rPr lang="ru-RU" sz="1600" dirty="0">
                <a:solidFill>
                  <a:schemeClr val="accent2"/>
                </a:solidFill>
              </a:rPr>
              <a:t> рядок у списку меню </a:t>
            </a:r>
            <a:r>
              <a:rPr lang="ru-RU" sz="1600" dirty="0" err="1">
                <a:solidFill>
                  <a:schemeClr val="accent2"/>
                </a:solidFill>
              </a:rPr>
              <a:t>підсвічено</a:t>
            </a:r>
            <a:r>
              <a:rPr lang="ru-RU" sz="1600" dirty="0">
                <a:solidFill>
                  <a:schemeClr val="accent2"/>
                </a:solidFill>
              </a:rPr>
              <a:t>. </a:t>
            </a:r>
            <a:r>
              <a:rPr lang="ru-RU" sz="1600" dirty="0" err="1">
                <a:solidFill>
                  <a:schemeClr val="accent2"/>
                </a:solidFill>
              </a:rPr>
              <a:t>Праворуч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від</a:t>
            </a:r>
            <a:r>
              <a:rPr lang="ru-RU" sz="1600" dirty="0">
                <a:solidFill>
                  <a:schemeClr val="accent2"/>
                </a:solidFill>
              </a:rPr>
              <a:t> списку додано </a:t>
            </a:r>
            <a:r>
              <a:rPr lang="ru-RU" sz="1600" dirty="0" err="1">
                <a:solidFill>
                  <a:schemeClr val="accent2"/>
                </a:solidFill>
              </a:rPr>
              <a:t>індикатор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прокручування</a:t>
            </a:r>
            <a:endParaRPr lang="ru-RU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Значення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можна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редагувати</a:t>
            </a:r>
            <a:r>
              <a:rPr lang="ru-RU" sz="1600" dirty="0">
                <a:solidFill>
                  <a:schemeClr val="accent2"/>
                </a:solidFill>
              </a:rPr>
              <a:t>, </a:t>
            </a:r>
            <a:r>
              <a:rPr lang="ru-RU" sz="1600" dirty="0" err="1">
                <a:solidFill>
                  <a:schemeClr val="accent2"/>
                </a:solidFill>
              </a:rPr>
              <a:t>прокручуючи</a:t>
            </a:r>
            <a:r>
              <a:rPr lang="ru-RU" sz="1600" dirty="0">
                <a:solidFill>
                  <a:schemeClr val="accent2"/>
                </a:solidFill>
              </a:rPr>
              <a:t> за </a:t>
            </a:r>
            <a:r>
              <a:rPr lang="ru-RU" sz="1600" dirty="0" err="1">
                <a:solidFill>
                  <a:schemeClr val="accent2"/>
                </a:solidFill>
              </a:rPr>
              <a:t>допомогою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стрілок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або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перейшовши</a:t>
            </a:r>
            <a:r>
              <a:rPr lang="ru-RU" sz="1600" dirty="0">
                <a:solidFill>
                  <a:schemeClr val="accent2"/>
                </a:solidFill>
              </a:rPr>
              <a:t> на </a:t>
            </a:r>
            <a:r>
              <a:rPr lang="ru-RU" sz="1600" dirty="0" err="1">
                <a:solidFill>
                  <a:schemeClr val="accent2"/>
                </a:solidFill>
              </a:rPr>
              <a:t>спеціальну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сторінку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налаштувань</a:t>
            </a:r>
            <a:endParaRPr lang="ru-RU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</a:rPr>
              <a:t>Поточний вибір виділено кольором, значення, що недоступні для редагування, затінені сірим</a:t>
            </a: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13" name="Image 15">
            <a:extLst>
              <a:ext uri="{FF2B5EF4-FFF2-40B4-BE49-F238E27FC236}">
                <a16:creationId xmlns:a16="http://schemas.microsoft.com/office/drawing/2014/main" id="{A5F3665A-9DED-46DF-8BD6-1D809514F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00" y="4624252"/>
            <a:ext cx="2980111" cy="167631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C9025F9-41EB-436F-AB6B-D3363C84F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594" y="2868592"/>
            <a:ext cx="2985805" cy="169298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7FF51E05-0BFD-4446-9AE0-0A63456CCC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501" y="4590489"/>
            <a:ext cx="3015950" cy="1710075"/>
          </a:xfrm>
          <a:prstGeom prst="rect">
            <a:avLst/>
          </a:prstGeom>
        </p:spPr>
      </p:pic>
      <p:sp>
        <p:nvSpPr>
          <p:cNvPr id="22" name="Elipse 21">
            <a:extLst>
              <a:ext uri="{FF2B5EF4-FFF2-40B4-BE49-F238E27FC236}">
                <a16:creationId xmlns:a16="http://schemas.microsoft.com/office/drawing/2014/main" id="{53F14FFF-4AFA-4F3A-ABD7-9EE8B5050196}"/>
              </a:ext>
            </a:extLst>
          </p:cNvPr>
          <p:cNvSpPr/>
          <p:nvPr/>
        </p:nvSpPr>
        <p:spPr bwMode="auto">
          <a:xfrm>
            <a:off x="3627455" y="3951550"/>
            <a:ext cx="504944" cy="58992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978AB59A-FC5B-4FDB-9F6D-03635EC84925}"/>
              </a:ext>
            </a:extLst>
          </p:cNvPr>
          <p:cNvSpPr/>
          <p:nvPr/>
        </p:nvSpPr>
        <p:spPr bwMode="auto">
          <a:xfrm>
            <a:off x="3928916" y="5125179"/>
            <a:ext cx="234436" cy="58992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244580E-9C83-431A-B53C-D86DFCE0EF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706" y="2868592"/>
            <a:ext cx="3009745" cy="17065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61610F1-BD07-4208-8B5C-082DA71A0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0180" y="2868592"/>
            <a:ext cx="3009744" cy="1706556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E1B28827-41AC-443C-9EF1-D9F53FE01A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1128" y="4594008"/>
            <a:ext cx="3015950" cy="170655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BF6144E-432B-413F-AD27-2F21C9751F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8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5-3 </a:t>
            </a:r>
            <a:r>
              <a:rPr lang="uk-UA" dirty="0"/>
              <a:t>Розширена навігація в меню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Навігація</a:t>
            </a:r>
            <a:r>
              <a:rPr lang="ru-RU" dirty="0"/>
              <a:t> та </a:t>
            </a:r>
            <a:r>
              <a:rPr lang="ru-RU" dirty="0" err="1"/>
              <a:t>налаштування</a:t>
            </a:r>
            <a:r>
              <a:rPr lang="ru-RU" dirty="0"/>
              <a:t> стали легшими </a:t>
            </a:r>
            <a:r>
              <a:rPr lang="ru-RU" dirty="0" err="1"/>
              <a:t>завдяки</a:t>
            </a:r>
            <a:r>
              <a:rPr lang="ru-RU" dirty="0"/>
              <a:t> новому </a:t>
            </a:r>
            <a:r>
              <a:rPr lang="ru-RU" dirty="0" err="1"/>
              <a:t>візуальному</a:t>
            </a:r>
            <a:r>
              <a:rPr lang="ru-RU" dirty="0"/>
              <a:t> меню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Доступ до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введення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пароля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інсталятора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здійснюється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зі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списку меню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7CFF2B-1B74-43B5-B6DC-CF1A548FF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584" y="1953281"/>
            <a:ext cx="3576818" cy="202809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85C1441-D4E1-44C8-837A-DF638ADEA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599" y="1953281"/>
            <a:ext cx="3576818" cy="202809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0A8DE44-0CDB-4613-9239-08AF530DA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591" y="4317541"/>
            <a:ext cx="3576818" cy="20280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7E297F-F32D-499C-8911-2DC530E93F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5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5-3 </a:t>
            </a:r>
            <a:r>
              <a:rPr lang="uk-UA" dirty="0"/>
              <a:t>Розширена навігація в меню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8827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Навігація</a:t>
            </a:r>
            <a:r>
              <a:rPr lang="ru-RU" dirty="0"/>
              <a:t> та </a:t>
            </a:r>
            <a:r>
              <a:rPr lang="ru-RU" dirty="0" err="1"/>
              <a:t>налаштування</a:t>
            </a:r>
            <a:r>
              <a:rPr lang="ru-RU" dirty="0"/>
              <a:t> стали легшими </a:t>
            </a:r>
            <a:r>
              <a:rPr lang="ru-RU" dirty="0" err="1"/>
              <a:t>завдяки</a:t>
            </a:r>
            <a:r>
              <a:rPr lang="ru-RU" dirty="0"/>
              <a:t> новому </a:t>
            </a:r>
            <a:r>
              <a:rPr lang="ru-RU" dirty="0" err="1"/>
              <a:t>візуальному</a:t>
            </a:r>
            <a:r>
              <a:rPr lang="ru-RU" dirty="0"/>
              <a:t> меню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Налаштування таймера розкладу є більш інтуїтивним і зрозумілим за допомогою кольорів і піктограм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Існують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спеціальні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таймери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кожної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функції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: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опалення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та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охолодження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для термостата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навколишнього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середовища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,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обігрів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та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охолодження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роботи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контурів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,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гаряча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вода та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басейн</a:t>
            </a:r>
            <a:endParaRPr lang="ru-RU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Помічник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налаштувань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таймера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кімнатного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термостата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можна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запустити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 будь-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який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час з меню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4D7599AB-B9CE-4CCC-8FF9-24EB09C6E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595" y="2848811"/>
            <a:ext cx="3009744" cy="171276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6142951-7422-4538-AEED-6CE8E37A8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182" y="2854183"/>
            <a:ext cx="3009743" cy="170739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669FBD9-7329-453C-B25E-7CA208213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501" y="4584271"/>
            <a:ext cx="3015950" cy="171629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44D35569-8A82-4C36-A494-ABA011314C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596" y="4594008"/>
            <a:ext cx="3009744" cy="170655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C226E7E-4119-40E2-9899-084F7A91AB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8160" y="2855017"/>
            <a:ext cx="3019292" cy="1706556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78B003E0-314A-44F2-95BA-D9679279D4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0180" y="4593174"/>
            <a:ext cx="3011215" cy="17073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E23A54-7BBE-477A-B551-072D982EFF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8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5-4 </a:t>
            </a:r>
            <a:r>
              <a:rPr lang="ru-RU" dirty="0" err="1"/>
              <a:t>Інформація</a:t>
            </a:r>
            <a:r>
              <a:rPr lang="ru-RU" dirty="0"/>
              <a:t> про роботу: Live View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Live View </a:t>
            </a:r>
            <a:r>
              <a:rPr lang="ru-RU" dirty="0" err="1"/>
              <a:t>показує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роботу в </a:t>
            </a:r>
            <a:r>
              <a:rPr lang="ru-RU" dirty="0" err="1"/>
              <a:t>графічному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легше</a:t>
            </a:r>
            <a:r>
              <a:rPr lang="ru-RU" dirty="0"/>
              <a:t> </a:t>
            </a:r>
            <a:r>
              <a:rPr lang="ru-RU" dirty="0" err="1"/>
              <a:t>побачити</a:t>
            </a:r>
            <a:r>
              <a:rPr lang="ru-RU" dirty="0"/>
              <a:t> та </a:t>
            </a:r>
            <a:r>
              <a:rPr lang="ru-RU" dirty="0" err="1"/>
              <a:t>зрозуміти</a:t>
            </a:r>
            <a:endParaRPr lang="en-US" dirty="0"/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Кольорові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анімовані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діаграми</a:t>
            </a:r>
            <a:r>
              <a:rPr lang="ru-RU" sz="1600" dirty="0">
                <a:solidFill>
                  <a:schemeClr val="accent2"/>
                </a:solidFill>
              </a:rPr>
              <a:t>, </a:t>
            </a:r>
            <a:r>
              <a:rPr lang="ru-RU" sz="1600" dirty="0" err="1">
                <a:solidFill>
                  <a:schemeClr val="accent2"/>
                </a:solidFill>
              </a:rPr>
              <a:t>що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показують</a:t>
            </a:r>
            <a:r>
              <a:rPr lang="ru-RU" sz="1600" dirty="0">
                <a:solidFill>
                  <a:schemeClr val="accent2"/>
                </a:solidFill>
              </a:rPr>
              <a:t> роботу </a:t>
            </a:r>
            <a:r>
              <a:rPr lang="ru-RU" sz="1600" dirty="0" err="1">
                <a:solidFill>
                  <a:schemeClr val="accent2"/>
                </a:solidFill>
              </a:rPr>
              <a:t>кожної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частини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системи</a:t>
            </a:r>
            <a:endParaRPr lang="ru-RU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</a:rPr>
              <a:t>Показуються лише увімкнені функції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Live View </a:t>
            </a:r>
            <a:r>
              <a:rPr lang="ru-RU" sz="1600" dirty="0" err="1">
                <a:solidFill>
                  <a:schemeClr val="accent2"/>
                </a:solidFill>
              </a:rPr>
              <a:t>доступний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лише</a:t>
            </a:r>
            <a:r>
              <a:rPr lang="ru-RU" sz="1600" dirty="0">
                <a:solidFill>
                  <a:schemeClr val="accent2"/>
                </a:solidFill>
              </a:rPr>
              <a:t> з режиму </a:t>
            </a:r>
            <a:r>
              <a:rPr lang="ru-RU" sz="1600" dirty="0" err="1">
                <a:solidFill>
                  <a:schemeClr val="accent2"/>
                </a:solidFill>
              </a:rPr>
              <a:t>інсталятора</a:t>
            </a: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Також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доступне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стандартне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текстове</a:t>
            </a:r>
            <a:r>
              <a:rPr lang="ru-RU" sz="1600" dirty="0">
                <a:solidFill>
                  <a:schemeClr val="accent2"/>
                </a:solidFill>
              </a:rPr>
              <a:t> меню </a:t>
            </a:r>
            <a:r>
              <a:rPr lang="ru-RU" sz="1600" dirty="0" err="1">
                <a:solidFill>
                  <a:schemeClr val="accent2"/>
                </a:solidFill>
              </a:rPr>
              <a:t>Операційна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Інформація</a:t>
            </a: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0787CC0D-13E4-41C9-B957-4F6C0C6C2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823" y="4601800"/>
            <a:ext cx="3020691" cy="1712763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90CE4947-70B0-4239-A75D-80A1051BC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596" y="2848815"/>
            <a:ext cx="3026918" cy="1716294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CEC531A7-8423-4A11-98F0-2D17229A5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181" y="2849643"/>
            <a:ext cx="3020692" cy="1712764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2AB06D26-B1E6-4015-A55A-2BD6BECA5C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6796" y="4601800"/>
            <a:ext cx="3011215" cy="1707390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0CFADF8A-AAA5-4416-98CF-204C0C56D8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0179" y="4597348"/>
            <a:ext cx="3026917" cy="1716293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A8F7BADE-47F1-4830-91A1-52A15BA037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1087" y="2848815"/>
            <a:ext cx="3026923" cy="17127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E0F6125-D8A9-4876-8D1A-F98B1D91DB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65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5-4 </a:t>
            </a:r>
            <a:r>
              <a:rPr lang="ru-RU" dirty="0" err="1"/>
              <a:t>Інформація</a:t>
            </a:r>
            <a:r>
              <a:rPr lang="ru-RU" dirty="0"/>
              <a:t> про роботу</a:t>
            </a:r>
            <a:r>
              <a:rPr lang="en-US" dirty="0"/>
              <a:t>: </a:t>
            </a:r>
            <a:r>
              <a:rPr lang="uk-UA" dirty="0"/>
              <a:t>Реєстр останнього статусу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2"/>
            <a:ext cx="10779294" cy="1446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b="1" dirty="0"/>
              <a:t>Реєстр останнього статусу </a:t>
            </a:r>
            <a:r>
              <a:rPr lang="ru-RU" dirty="0" err="1"/>
              <a:t>записує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дані</a:t>
            </a:r>
            <a:r>
              <a:rPr lang="ru-RU" dirty="0"/>
              <a:t> для </a:t>
            </a:r>
            <a:r>
              <a:rPr lang="ru-RU" dirty="0" err="1"/>
              <a:t>підтримки</a:t>
            </a:r>
            <a:r>
              <a:rPr lang="ru-RU" dirty="0"/>
              <a:t> та </a:t>
            </a:r>
            <a:r>
              <a:rPr lang="ru-RU" dirty="0" err="1"/>
              <a:t>обслуговування</a:t>
            </a:r>
            <a:endParaRPr lang="en-US" dirty="0"/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</a:rPr>
              <a:t>Датчики та </a:t>
            </a:r>
            <a:r>
              <a:rPr lang="ru-RU" sz="1600" dirty="0" err="1">
                <a:solidFill>
                  <a:schemeClr val="accent2"/>
                </a:solidFill>
              </a:rPr>
              <a:t>робочі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дані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реєструються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кожні</a:t>
            </a:r>
            <a:r>
              <a:rPr lang="ru-RU" sz="1600" dirty="0">
                <a:solidFill>
                  <a:schemeClr val="accent2"/>
                </a:solidFill>
              </a:rPr>
              <a:t> 5 </a:t>
            </a:r>
            <a:r>
              <a:rPr lang="ru-RU" sz="1600" dirty="0" err="1">
                <a:solidFill>
                  <a:schemeClr val="accent2"/>
                </a:solidFill>
              </a:rPr>
              <a:t>хвилин</a:t>
            </a:r>
            <a:endParaRPr lang="ru-RU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Зберігається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інформація</a:t>
            </a:r>
            <a:r>
              <a:rPr lang="ru-RU" sz="1600" dirty="0">
                <a:solidFill>
                  <a:schemeClr val="accent2"/>
                </a:solidFill>
              </a:rPr>
              <a:t> за </a:t>
            </a:r>
            <a:r>
              <a:rPr lang="ru-RU" sz="1600" dirty="0" err="1">
                <a:solidFill>
                  <a:schemeClr val="accent2"/>
                </a:solidFill>
              </a:rPr>
              <a:t>останні</a:t>
            </a:r>
            <a:r>
              <a:rPr lang="ru-RU" sz="1600" dirty="0">
                <a:solidFill>
                  <a:schemeClr val="accent2"/>
                </a:solidFill>
              </a:rPr>
              <a:t> 2 </a:t>
            </a:r>
            <a:r>
              <a:rPr lang="ru-RU" sz="1600" dirty="0" err="1">
                <a:solidFill>
                  <a:schemeClr val="accent2"/>
                </a:solidFill>
              </a:rPr>
              <a:t>години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роботи</a:t>
            </a:r>
            <a:endParaRPr lang="ru-RU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Інформація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скидається</a:t>
            </a:r>
            <a:r>
              <a:rPr lang="ru-RU" sz="1600" dirty="0">
                <a:solidFill>
                  <a:schemeClr val="accent2"/>
                </a:solidFill>
              </a:rPr>
              <a:t>, коли </a:t>
            </a:r>
            <a:r>
              <a:rPr lang="ru-RU" sz="1600" dirty="0" err="1">
                <a:solidFill>
                  <a:schemeClr val="accent2"/>
                </a:solidFill>
              </a:rPr>
              <a:t>пристрій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вимкнено</a:t>
            </a: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9152BC6-5213-4A45-81E4-C16A64718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596" y="2443374"/>
            <a:ext cx="3026918" cy="171276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7343AD3-F4DB-4E26-8824-91DB7BD78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087" y="2443373"/>
            <a:ext cx="3026923" cy="172253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E564D89-7259-4A14-9BA9-C7003DC98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9809" y="3366095"/>
            <a:ext cx="3020692" cy="171899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197C45E-3043-44B3-B793-DABFBA44B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597" y="4271016"/>
            <a:ext cx="3020692" cy="171899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A80F861-22B7-472C-AB05-81C412840C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1064" y="4267472"/>
            <a:ext cx="3037929" cy="17225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F7F478-2652-41AC-AAB8-CB4DF14C6C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3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5-4 </a:t>
            </a:r>
            <a:r>
              <a:rPr lang="ru-RU" dirty="0" err="1"/>
              <a:t>Інформація</a:t>
            </a:r>
            <a:r>
              <a:rPr lang="ru-RU" dirty="0"/>
              <a:t> про роботу</a:t>
            </a:r>
            <a:r>
              <a:rPr lang="en-US" dirty="0"/>
              <a:t>: </a:t>
            </a:r>
            <a:r>
              <a:rPr lang="uk-UA" dirty="0"/>
              <a:t>повідомлення про аварії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Повідомлення про аварії </a:t>
            </a:r>
            <a:r>
              <a:rPr lang="ru-RU" dirty="0" err="1"/>
              <a:t>заповнює</a:t>
            </a:r>
            <a:r>
              <a:rPr lang="ru-RU" dirty="0"/>
              <a:t> весь дисплей, коли </a:t>
            </a:r>
            <a:r>
              <a:rPr lang="ru-RU" dirty="0" err="1"/>
              <a:t>виникає</a:t>
            </a:r>
            <a:r>
              <a:rPr lang="ru-RU" dirty="0"/>
              <a:t> сигнал </a:t>
            </a:r>
            <a:r>
              <a:rPr lang="ru-RU" dirty="0" err="1"/>
              <a:t>тривоги</a:t>
            </a:r>
            <a:r>
              <a:rPr lang="ru-RU" dirty="0"/>
              <a:t>, </a:t>
            </a:r>
            <a:r>
              <a:rPr lang="ru-RU" dirty="0" err="1"/>
              <a:t>показується</a:t>
            </a:r>
            <a:r>
              <a:rPr lang="ru-RU" dirty="0"/>
              <a:t> короткий </a:t>
            </a:r>
            <a:r>
              <a:rPr lang="ru-RU" dirty="0" err="1"/>
              <a:t>опис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endParaRPr lang="en-U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Коли дисплей </a:t>
            </a:r>
            <a:r>
              <a:rPr lang="ru-RU" dirty="0" err="1"/>
              <a:t>сповіщення</a:t>
            </a:r>
            <a:r>
              <a:rPr lang="ru-RU" dirty="0"/>
              <a:t> про </a:t>
            </a:r>
            <a:r>
              <a:rPr lang="ru-RU" dirty="0" err="1"/>
              <a:t>тривогу</a:t>
            </a:r>
            <a:r>
              <a:rPr lang="ru-RU" dirty="0"/>
              <a:t> </a:t>
            </a:r>
            <a:r>
              <a:rPr lang="ru-RU" dirty="0" err="1"/>
              <a:t>закрито</a:t>
            </a:r>
            <a:r>
              <a:rPr lang="ru-RU" dirty="0"/>
              <a:t>, у </a:t>
            </a:r>
            <a:r>
              <a:rPr lang="ru-RU" dirty="0" err="1"/>
              <a:t>верхньому</a:t>
            </a:r>
            <a:r>
              <a:rPr lang="ru-RU" dirty="0"/>
              <a:t> </a:t>
            </a:r>
            <a:r>
              <a:rPr lang="ru-RU" dirty="0" err="1"/>
              <a:t>лівому</a:t>
            </a:r>
            <a:r>
              <a:rPr lang="ru-RU" dirty="0"/>
              <a:t> </a:t>
            </a:r>
            <a:r>
              <a:rPr lang="ru-RU" dirty="0" err="1"/>
              <a:t>куті</a:t>
            </a:r>
            <a:r>
              <a:rPr lang="ru-RU" dirty="0"/>
              <a:t> </a:t>
            </a:r>
            <a:r>
              <a:rPr lang="ru-RU" dirty="0" err="1"/>
              <a:t>з’явиться</a:t>
            </a:r>
            <a:r>
              <a:rPr lang="ru-RU" dirty="0"/>
              <a:t> код </a:t>
            </a:r>
            <a:r>
              <a:rPr lang="ru-RU" dirty="0" err="1"/>
              <a:t>нагадування</a:t>
            </a:r>
            <a:endParaRPr lang="ru-RU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err="1"/>
              <a:t>Історія</a:t>
            </a:r>
            <a:r>
              <a:rPr lang="ru-RU" b="1" dirty="0"/>
              <a:t> </a:t>
            </a:r>
            <a:r>
              <a:rPr lang="ru-RU" b="1" dirty="0" err="1"/>
              <a:t>аварій</a:t>
            </a:r>
            <a:r>
              <a:rPr lang="ru-RU" b="1" dirty="0"/>
              <a:t> </a:t>
            </a:r>
            <a:r>
              <a:rPr lang="ru-RU" b="1" dirty="0" err="1"/>
              <a:t>записує</a:t>
            </a:r>
            <a:r>
              <a:rPr lang="ru-RU" b="1" dirty="0"/>
              <a:t> </a:t>
            </a:r>
            <a:r>
              <a:rPr lang="ru-RU" b="1" dirty="0" err="1"/>
              <a:t>аварії</a:t>
            </a:r>
            <a:r>
              <a:rPr lang="ru-RU" b="1" dirty="0"/>
              <a:t> з кодом </a:t>
            </a:r>
            <a:r>
              <a:rPr lang="ru-RU" b="1" dirty="0" err="1"/>
              <a:t>помилки</a:t>
            </a:r>
            <a:r>
              <a:rPr lang="ru-RU" b="1" dirty="0"/>
              <a:t>, днем і часом </a:t>
            </a:r>
            <a:r>
              <a:rPr lang="ru-RU" b="1" dirty="0" err="1"/>
              <a:t>виникнення</a:t>
            </a:r>
            <a:endParaRPr lang="ru-RU" b="1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Для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аварії</a:t>
            </a:r>
            <a:r>
              <a:rPr lang="ru-RU" dirty="0"/>
              <a:t> ми </a:t>
            </a:r>
            <a:r>
              <a:rPr lang="ru-RU" dirty="0" err="1"/>
              <a:t>можемо</a:t>
            </a:r>
            <a:r>
              <a:rPr lang="ru-RU" dirty="0"/>
              <a:t> </a:t>
            </a:r>
            <a:r>
              <a:rPr lang="ru-RU" dirty="0" err="1"/>
              <a:t>перевірити</a:t>
            </a:r>
            <a:r>
              <a:rPr lang="ru-RU" dirty="0"/>
              <a:t> </a:t>
            </a:r>
            <a:r>
              <a:rPr lang="ru-RU" dirty="0" err="1"/>
              <a:t>попередній</a:t>
            </a:r>
            <a:r>
              <a:rPr lang="ru-RU" dirty="0"/>
              <a:t> стан блоку, де </a:t>
            </a:r>
            <a:r>
              <a:rPr lang="ru-RU" dirty="0" err="1"/>
              <a:t>зберігаються</a:t>
            </a:r>
            <a:r>
              <a:rPr lang="ru-RU" dirty="0"/>
              <a:t> 2 </a:t>
            </a:r>
            <a:r>
              <a:rPr lang="ru-RU" dirty="0" err="1"/>
              <a:t>години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до </a:t>
            </a:r>
            <a:r>
              <a:rPr lang="ru-RU" dirty="0" err="1"/>
              <a:t>події</a:t>
            </a:r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E3BE2B3-E70F-497A-8D5A-18828F647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9809" y="2848854"/>
            <a:ext cx="3020692" cy="171276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3577711-355C-4D0E-987E-65487E86B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060" y="4599365"/>
            <a:ext cx="3037930" cy="172253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08E3C88-1BD6-4EEC-B049-55E881371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478" y="4597930"/>
            <a:ext cx="3040462" cy="172397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BE17A24-DE06-4ED2-82A0-01B2F102F4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596" y="2848815"/>
            <a:ext cx="3026918" cy="171358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ECF9EEF1-2830-401D-B8DE-AD736AD549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1064" y="2844725"/>
            <a:ext cx="3040462" cy="17168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0286FE-85A0-4C8D-B341-1A932778CB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35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5-4 </a:t>
            </a:r>
            <a:r>
              <a:rPr lang="ru-RU" dirty="0" err="1"/>
              <a:t>Інформація</a:t>
            </a:r>
            <a:r>
              <a:rPr lang="ru-RU" dirty="0"/>
              <a:t> про роботу</a:t>
            </a:r>
            <a:r>
              <a:rPr lang="en-US" dirty="0"/>
              <a:t>: </a:t>
            </a:r>
            <a:r>
              <a:rPr lang="uk-UA" dirty="0"/>
              <a:t>Стан зв’язку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Підключення</a:t>
            </a:r>
            <a:r>
              <a:rPr lang="ru-RU" dirty="0"/>
              <a:t> </a:t>
            </a:r>
            <a:r>
              <a:rPr lang="ru-RU" dirty="0" err="1"/>
              <a:t>централізованого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тепер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автоматично, і </a:t>
            </a:r>
            <a:r>
              <a:rPr lang="ru-RU" dirty="0" err="1"/>
              <a:t>немає</a:t>
            </a:r>
            <a:r>
              <a:rPr lang="ru-RU" dirty="0"/>
              <a:t> потреби </a:t>
            </a:r>
            <a:r>
              <a:rPr lang="ru-RU" dirty="0" err="1"/>
              <a:t>встановлювати</a:t>
            </a:r>
            <a:r>
              <a:rPr lang="ru-RU" dirty="0"/>
              <a:t> будь-яке «</a:t>
            </a:r>
            <a:r>
              <a:rPr lang="ru-RU" dirty="0" err="1"/>
              <a:t>центральне</a:t>
            </a:r>
            <a:r>
              <a:rPr lang="ru-RU" dirty="0"/>
              <a:t>» меню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Меню стану </a:t>
            </a:r>
            <a:r>
              <a:rPr lang="ru-RU" b="1" dirty="0" err="1"/>
              <a:t>зв’язку</a:t>
            </a:r>
            <a:r>
              <a:rPr lang="ru-RU" b="1" dirty="0"/>
              <a:t> додано, </a:t>
            </a:r>
            <a:r>
              <a:rPr lang="ru-RU" b="1" dirty="0" err="1"/>
              <a:t>щоб</a:t>
            </a:r>
            <a:r>
              <a:rPr lang="ru-RU" b="1" dirty="0"/>
              <a:t> </a:t>
            </a:r>
            <a:r>
              <a:rPr lang="ru-RU" b="1" dirty="0" err="1"/>
              <a:t>можна</a:t>
            </a:r>
            <a:r>
              <a:rPr lang="ru-RU" b="1" dirty="0"/>
              <a:t> </a:t>
            </a:r>
            <a:r>
              <a:rPr lang="ru-RU" b="1" dirty="0" err="1"/>
              <a:t>було</a:t>
            </a:r>
            <a:r>
              <a:rPr lang="ru-RU" b="1" dirty="0"/>
              <a:t> </a:t>
            </a:r>
            <a:r>
              <a:rPr lang="ru-RU" b="1" dirty="0" err="1"/>
              <a:t>перевірити</a:t>
            </a:r>
            <a:r>
              <a:rPr lang="ru-RU" b="1" dirty="0"/>
              <a:t> статус </a:t>
            </a:r>
            <a:r>
              <a:rPr lang="ru-RU" b="1" dirty="0" err="1"/>
              <a:t>централізованого</a:t>
            </a:r>
            <a:r>
              <a:rPr lang="ru-RU" b="1" dirty="0"/>
              <a:t> </a:t>
            </a:r>
            <a:r>
              <a:rPr lang="ru-RU" b="1" dirty="0" err="1"/>
              <a:t>керування</a:t>
            </a:r>
            <a:r>
              <a:rPr lang="ru-RU" b="1" dirty="0"/>
              <a:t>: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H-Link</a:t>
            </a: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H-LINK Central</a:t>
            </a:r>
            <a:r>
              <a:rPr lang="en-US" sz="1600" dirty="0">
                <a:solidFill>
                  <a:schemeClr val="accent2"/>
                </a:solidFill>
              </a:rPr>
              <a:t>: </a:t>
            </a:r>
            <a:r>
              <a:rPr lang="uk-UA" sz="1600" dirty="0">
                <a:solidFill>
                  <a:schemeClr val="accent2"/>
                </a:solidFill>
              </a:rPr>
              <a:t>Центральний контролер </a:t>
            </a:r>
            <a:r>
              <a:rPr lang="en-US" sz="1600" dirty="0">
                <a:solidFill>
                  <a:schemeClr val="accent2"/>
                </a:solidFill>
              </a:rPr>
              <a:t>(Hi-</a:t>
            </a:r>
            <a:r>
              <a:rPr lang="en-US" sz="1600" dirty="0" err="1">
                <a:solidFill>
                  <a:schemeClr val="accent2"/>
                </a:solidFill>
              </a:rPr>
              <a:t>Kumo</a:t>
            </a:r>
            <a:r>
              <a:rPr lang="en-US" sz="1600" dirty="0">
                <a:solidFill>
                  <a:schemeClr val="accent2"/>
                </a:solidFill>
              </a:rPr>
              <a:t>, </a:t>
            </a:r>
            <a:r>
              <a:rPr lang="en-US" sz="1600" dirty="0" err="1">
                <a:solidFill>
                  <a:schemeClr val="accent2"/>
                </a:solidFill>
              </a:rPr>
              <a:t>ModBus</a:t>
            </a:r>
            <a:r>
              <a:rPr lang="en-US" sz="1600" dirty="0">
                <a:solidFill>
                  <a:schemeClr val="accent2"/>
                </a:solidFill>
              </a:rPr>
              <a:t>, KNX, </a:t>
            </a:r>
            <a:r>
              <a:rPr lang="en-US" sz="1600" dirty="0" err="1">
                <a:solidFill>
                  <a:schemeClr val="accent2"/>
                </a:solidFill>
              </a:rPr>
              <a:t>TaHoma</a:t>
            </a:r>
            <a:r>
              <a:rPr lang="en-US" sz="1600" dirty="0">
                <a:solidFill>
                  <a:schemeClr val="accent2"/>
                </a:solidFill>
              </a:rPr>
              <a:t>, CS-Manager…)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chemeClr val="accent2"/>
                </a:solidFill>
              </a:rPr>
              <a:t>Каскадний модуль</a:t>
            </a:r>
            <a:r>
              <a:rPr lang="en-US" sz="1600" dirty="0">
                <a:solidFill>
                  <a:schemeClr val="accent2"/>
                </a:solidFill>
              </a:rPr>
              <a:t>: ATW-YCC-03 </a:t>
            </a:r>
            <a:r>
              <a:rPr lang="uk-UA" sz="1600" dirty="0">
                <a:solidFill>
                  <a:schemeClr val="accent2"/>
                </a:solidFill>
              </a:rPr>
              <a:t>каскадний контролер</a:t>
            </a: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0840EBCE-214A-4251-8874-C671576ED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528" y="3166457"/>
            <a:ext cx="3589873" cy="2028093"/>
          </a:xfrm>
          <a:prstGeom prst="rect">
            <a:avLst/>
          </a:prstGeom>
        </p:spPr>
      </p:pic>
      <p:pic>
        <p:nvPicPr>
          <p:cNvPr id="15" name="Imagen 14" descr="Interfaz de usuario gráfica, Texto, Aplicación&#10;&#10;Descripción generada automáticamente con confianza media">
            <a:extLst>
              <a:ext uri="{FF2B5EF4-FFF2-40B4-BE49-F238E27FC236}">
                <a16:creationId xmlns:a16="http://schemas.microsoft.com/office/drawing/2014/main" id="{720FCE27-11DF-489F-8A51-2D76E6A54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170" y="3164317"/>
            <a:ext cx="3609299" cy="20302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6B1F8F-0C80-479A-87C0-146E2CAC66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5-5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дисплея: Тема </a:t>
            </a:r>
            <a:r>
              <a:rPr lang="ru-RU" dirty="0" err="1"/>
              <a:t>відображення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вибрати</a:t>
            </a:r>
            <a:r>
              <a:rPr lang="ru-RU" dirty="0"/>
              <a:t> 2 </a:t>
            </a:r>
            <a:r>
              <a:rPr lang="ru-RU" dirty="0" err="1"/>
              <a:t>різні</a:t>
            </a:r>
            <a:r>
              <a:rPr lang="ru-RU" dirty="0"/>
              <a:t> теми </a:t>
            </a:r>
            <a:r>
              <a:rPr lang="ru-RU" dirty="0" err="1"/>
              <a:t>відображення</a:t>
            </a:r>
            <a:r>
              <a:rPr lang="ru-RU" dirty="0"/>
              <a:t> 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</a:rPr>
              <a:t>Світла</a:t>
            </a:r>
            <a:r>
              <a:rPr lang="en-US" sz="1600" dirty="0">
                <a:solidFill>
                  <a:schemeClr val="accent2"/>
                </a:solidFill>
              </a:rPr>
              <a:t>: </a:t>
            </a:r>
            <a:r>
              <a:rPr lang="uk-UA" sz="1600" dirty="0">
                <a:solidFill>
                  <a:schemeClr val="accent2"/>
                </a:solidFill>
              </a:rPr>
              <a:t>Білий фон</a:t>
            </a: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</a:rPr>
              <a:t>темна</a:t>
            </a:r>
            <a:r>
              <a:rPr lang="en-US" sz="1600" dirty="0">
                <a:solidFill>
                  <a:schemeClr val="accent2"/>
                </a:solidFill>
              </a:rPr>
              <a:t>: </a:t>
            </a:r>
            <a:r>
              <a:rPr lang="uk-UA" sz="1600" dirty="0">
                <a:solidFill>
                  <a:schemeClr val="accent2"/>
                </a:solidFill>
              </a:rPr>
              <a:t>чорний фон</a:t>
            </a: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</a:rPr>
              <a:t>Авто</a:t>
            </a:r>
            <a:r>
              <a:rPr lang="en-US" sz="1600" dirty="0">
                <a:solidFill>
                  <a:schemeClr val="accent2"/>
                </a:solidFill>
              </a:rPr>
              <a:t>: </a:t>
            </a:r>
            <a:r>
              <a:rPr lang="ru-RU" sz="1600" dirty="0" err="1">
                <a:solidFill>
                  <a:schemeClr val="accent2"/>
                </a:solidFill>
              </a:rPr>
              <a:t>Він</a:t>
            </a:r>
            <a:r>
              <a:rPr lang="ru-RU" sz="1600" dirty="0">
                <a:solidFill>
                  <a:schemeClr val="accent2"/>
                </a:solidFill>
              </a:rPr>
              <a:t> автоматично </a:t>
            </a:r>
            <a:r>
              <a:rPr lang="ru-RU" sz="1600" dirty="0" err="1">
                <a:solidFill>
                  <a:schemeClr val="accent2"/>
                </a:solidFill>
              </a:rPr>
              <a:t>перемикається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між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світлим</a:t>
            </a:r>
            <a:r>
              <a:rPr lang="ru-RU" sz="1600" dirty="0">
                <a:solidFill>
                  <a:schemeClr val="accent2"/>
                </a:solidFill>
              </a:rPr>
              <a:t> і темним </a:t>
            </a:r>
            <a:r>
              <a:rPr lang="ru-RU" sz="1600" dirty="0" err="1">
                <a:solidFill>
                  <a:schemeClr val="accent2"/>
                </a:solidFill>
              </a:rPr>
              <a:t>дисплеєм</a:t>
            </a:r>
            <a:r>
              <a:rPr lang="ru-RU" sz="1600" dirty="0">
                <a:solidFill>
                  <a:schemeClr val="accent2"/>
                </a:solidFill>
              </a:rPr>
              <a:t> о 8:00 і 20:00</a:t>
            </a: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854B6C5-4E44-4011-ACCB-218F48419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2634" y="3519529"/>
            <a:ext cx="3031679" cy="171899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9B96D05-3446-4C6F-84CA-AF33BDD71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313" y="2582786"/>
            <a:ext cx="3041295" cy="171899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9238D8A-3586-448F-9EE5-BA25F496E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1798" y="4406886"/>
            <a:ext cx="3057344" cy="1722537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568C39AC-3ADB-4A6F-A336-801FB3213AF8}"/>
              </a:ext>
            </a:extLst>
          </p:cNvPr>
          <p:cNvGrpSpPr/>
          <p:nvPr/>
        </p:nvGrpSpPr>
        <p:grpSpPr>
          <a:xfrm>
            <a:off x="662858" y="2392258"/>
            <a:ext cx="4145639" cy="3974937"/>
            <a:chOff x="662858" y="2392258"/>
            <a:chExt cx="4145639" cy="3974937"/>
          </a:xfrm>
        </p:grpSpPr>
        <p:pic>
          <p:nvPicPr>
            <p:cNvPr id="35" name="Image 2">
              <a:extLst>
                <a:ext uri="{FF2B5EF4-FFF2-40B4-BE49-F238E27FC236}">
                  <a16:creationId xmlns:a16="http://schemas.microsoft.com/office/drawing/2014/main" id="{90DD3306-416F-4D0A-AE43-3777E5D0B4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858" y="2392258"/>
              <a:ext cx="4145639" cy="3974937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FFD28CC-50E8-4F3D-8D67-ED6A37EF7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84471" y="2888272"/>
              <a:ext cx="3333619" cy="1828583"/>
            </a:xfrm>
            <a:prstGeom prst="rect">
              <a:avLst/>
            </a:prstGeom>
          </p:spPr>
        </p:pic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C8F8DEE-59B4-4EB4-8F49-FEC7FFB9D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46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5-5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дисплея</a:t>
            </a:r>
            <a:r>
              <a:rPr lang="en-US" dirty="0"/>
              <a:t>: </a:t>
            </a:r>
            <a:r>
              <a:rPr lang="uk-UA" dirty="0"/>
              <a:t>таймер підсвітки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Час </a:t>
            </a:r>
            <a:r>
              <a:rPr lang="ru-RU" dirty="0" err="1"/>
              <a:t>підсвічування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регулювати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30 до 240 секунд з кроком по 30 секунд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вибрати</a:t>
            </a:r>
            <a:r>
              <a:rPr lang="ru-RU" dirty="0"/>
              <a:t> «</a:t>
            </a:r>
            <a:r>
              <a:rPr lang="ru-RU" dirty="0" err="1"/>
              <a:t>Вимкнути</a:t>
            </a:r>
            <a:r>
              <a:rPr lang="ru-RU" dirty="0"/>
              <a:t>», </a:t>
            </a:r>
            <a:r>
              <a:rPr lang="ru-RU" dirty="0" err="1"/>
              <a:t>підсвічування</a:t>
            </a:r>
            <a:r>
              <a:rPr lang="ru-RU" dirty="0"/>
              <a:t> буде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ввімкнено</a:t>
            </a:r>
            <a:r>
              <a:rPr lang="ru-RU" dirty="0"/>
              <a:t>. </a:t>
            </a:r>
            <a:r>
              <a:rPr lang="ru-RU" dirty="0" err="1"/>
              <a:t>Використовуйте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для </a:t>
            </a:r>
            <a:r>
              <a:rPr lang="ru-RU" dirty="0" err="1"/>
              <a:t>сервісних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endParaRPr lang="en-U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7B69DAC-F89F-4E28-B545-EAEC38A04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584" y="1953281"/>
            <a:ext cx="3576818" cy="202809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A356848-EB19-40CB-BF0F-B348645A9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597" y="1953281"/>
            <a:ext cx="3576819" cy="202809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80FDF6B-DCF0-40C6-95F6-D8DFB62E3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590" y="4058749"/>
            <a:ext cx="3576819" cy="20280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2F50E8-1A8D-46C1-8B7F-425DF11712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5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1-4 </a:t>
            </a:r>
            <a:r>
              <a:rPr lang="uk-UA" dirty="0"/>
              <a:t>Сумісність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Нова лінійка зовнішніх блоків </a:t>
            </a:r>
            <a:r>
              <a:rPr lang="es-ES" dirty="0"/>
              <a:t>R32 </a:t>
            </a:r>
            <a:r>
              <a:rPr lang="uk-UA" dirty="0"/>
              <a:t>з новим, поліпшеним програмним забезпеченням</a:t>
            </a:r>
            <a:endParaRPr lang="es-E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З новими, додатковими функціями для поліпшення розморожування у важких умовах</a:t>
            </a:r>
            <a:endParaRPr lang="es-E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Нові блоки версії </a:t>
            </a:r>
            <a:r>
              <a:rPr lang="es-ES" dirty="0"/>
              <a:t>1 </a:t>
            </a:r>
            <a:r>
              <a:rPr lang="uk-UA" dirty="0"/>
              <a:t>сумісні з попередніми моделями внутрішніх блоків </a:t>
            </a:r>
            <a:r>
              <a:rPr lang="es-ES" dirty="0"/>
              <a:t>Yutaki</a:t>
            </a:r>
            <a:r>
              <a:rPr lang="uk-UA" dirty="0"/>
              <a:t> на </a:t>
            </a:r>
            <a:r>
              <a:rPr lang="es-ES" dirty="0"/>
              <a:t> R32</a:t>
            </a:r>
            <a:endParaRPr lang="es-ES" i="1" dirty="0">
              <a:solidFill>
                <a:srgbClr val="FF0000"/>
              </a:solidFill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7420B052-0476-4344-A7B2-D6747103CF05}"/>
              </a:ext>
            </a:extLst>
          </p:cNvPr>
          <p:cNvGrpSpPr/>
          <p:nvPr/>
        </p:nvGrpSpPr>
        <p:grpSpPr>
          <a:xfrm>
            <a:off x="2331275" y="2643806"/>
            <a:ext cx="7529449" cy="2927939"/>
            <a:chOff x="2331275" y="2643806"/>
            <a:chExt cx="7529449" cy="2927939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7A32BFC5-59C6-41DD-B1E6-8E91A5EA7389}"/>
                </a:ext>
              </a:extLst>
            </p:cNvPr>
            <p:cNvGrpSpPr/>
            <p:nvPr/>
          </p:nvGrpSpPr>
          <p:grpSpPr>
            <a:xfrm>
              <a:off x="2331275" y="2948981"/>
              <a:ext cx="7529449" cy="2622764"/>
              <a:chOff x="2331275" y="2586861"/>
              <a:chExt cx="7529449" cy="2622764"/>
            </a:xfrm>
          </p:grpSpPr>
          <p:grpSp>
            <p:nvGrpSpPr>
              <p:cNvPr id="4" name="Grupo 3">
                <a:extLst>
                  <a:ext uri="{FF2B5EF4-FFF2-40B4-BE49-F238E27FC236}">
                    <a16:creationId xmlns:a16="http://schemas.microsoft.com/office/drawing/2014/main" id="{563339ED-1B18-44E4-89BF-ED0D6B1611A5}"/>
                  </a:ext>
                </a:extLst>
              </p:cNvPr>
              <p:cNvGrpSpPr/>
              <p:nvPr/>
            </p:nvGrpSpPr>
            <p:grpSpPr>
              <a:xfrm>
                <a:off x="2331275" y="2586861"/>
                <a:ext cx="2289271" cy="2622764"/>
                <a:chOff x="2331275" y="2586861"/>
                <a:chExt cx="2289271" cy="2622764"/>
              </a:xfrm>
            </p:grpSpPr>
            <p:pic>
              <p:nvPicPr>
                <p:cNvPr id="26" name="Image 3">
                  <a:extLst>
                    <a:ext uri="{FF2B5EF4-FFF2-40B4-BE49-F238E27FC236}">
                      <a16:creationId xmlns:a16="http://schemas.microsoft.com/office/drawing/2014/main" id="{1CE01C5A-63A7-4CE9-8A0B-A99C2CDBC8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2331275" y="2902338"/>
                  <a:ext cx="2289271" cy="1817612"/>
                </a:xfrm>
                <a:prstGeom prst="rect">
                  <a:avLst/>
                </a:prstGeom>
              </p:spPr>
            </p:pic>
            <p:sp>
              <p:nvSpPr>
                <p:cNvPr id="27" name="ZoneTexte 5">
                  <a:extLst>
                    <a:ext uri="{FF2B5EF4-FFF2-40B4-BE49-F238E27FC236}">
                      <a16:creationId xmlns:a16="http://schemas.microsoft.com/office/drawing/2014/main" id="{7CCF54B5-5672-432F-828F-6FA593FB96AA}"/>
                    </a:ext>
                  </a:extLst>
                </p:cNvPr>
                <p:cNvSpPr txBox="1"/>
                <p:nvPr/>
              </p:nvSpPr>
              <p:spPr>
                <a:xfrm>
                  <a:off x="2331275" y="4871071"/>
                  <a:ext cx="228927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600" dirty="0"/>
                    <a:t>RAS-2~3WHVRP</a:t>
                  </a:r>
                </a:p>
              </p:txBody>
            </p:sp>
            <p:sp>
              <p:nvSpPr>
                <p:cNvPr id="32" name="ZoneTexte 9">
                  <a:extLst>
                    <a:ext uri="{FF2B5EF4-FFF2-40B4-BE49-F238E27FC236}">
                      <a16:creationId xmlns:a16="http://schemas.microsoft.com/office/drawing/2014/main" id="{8EA16239-991D-4ECE-8778-DC131537B56D}"/>
                    </a:ext>
                  </a:extLst>
                </p:cNvPr>
                <p:cNvSpPr txBox="1"/>
                <p:nvPr/>
              </p:nvSpPr>
              <p:spPr>
                <a:xfrm>
                  <a:off x="2863909" y="2586861"/>
                  <a:ext cx="12240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s-ES"/>
                  </a:defPPr>
                  <a:lvl1pPr algn="ctr">
                    <a:defRPr sz="1600"/>
                  </a:lvl1pPr>
                </a:lstStyle>
                <a:p>
                  <a:r>
                    <a:rPr lang="uk-UA" dirty="0"/>
                    <a:t>Попередня </a:t>
                  </a:r>
                  <a:endParaRPr lang="en-GB" dirty="0"/>
                </a:p>
              </p:txBody>
            </p:sp>
          </p:grpSp>
          <p:sp>
            <p:nvSpPr>
              <p:cNvPr id="13" name="Flèche droite rayée 41">
                <a:extLst>
                  <a:ext uri="{FF2B5EF4-FFF2-40B4-BE49-F238E27FC236}">
                    <a16:creationId xmlns:a16="http://schemas.microsoft.com/office/drawing/2014/main" id="{7937B09C-F5E0-4FC4-92D6-E489155F40CF}"/>
                  </a:ext>
                </a:extLst>
              </p:cNvPr>
              <p:cNvSpPr/>
              <p:nvPr/>
            </p:nvSpPr>
            <p:spPr>
              <a:xfrm>
                <a:off x="5200072" y="3553380"/>
                <a:ext cx="1791855" cy="581891"/>
              </a:xfrm>
              <a:prstGeom prst="stripedRightArrow">
                <a:avLst>
                  <a:gd name="adj1" fmla="val 59524"/>
                  <a:gd name="adj2" fmla="val 113492"/>
                </a:avLst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200" dirty="0">
                    <a:solidFill>
                      <a:prstClr val="black"/>
                    </a:solidFill>
                  </a:rPr>
                  <a:t>перехід</a:t>
                </a:r>
                <a:endParaRPr lang="en-US" sz="1200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5" name="Grupo 4">
                <a:extLst>
                  <a:ext uri="{FF2B5EF4-FFF2-40B4-BE49-F238E27FC236}">
                    <a16:creationId xmlns:a16="http://schemas.microsoft.com/office/drawing/2014/main" id="{72578FB8-100A-4FEF-AE81-3835F5FCE4D7}"/>
                  </a:ext>
                </a:extLst>
              </p:cNvPr>
              <p:cNvGrpSpPr/>
              <p:nvPr/>
            </p:nvGrpSpPr>
            <p:grpSpPr>
              <a:xfrm>
                <a:off x="7571453" y="2902338"/>
                <a:ext cx="2289271" cy="2307287"/>
                <a:chOff x="7295711" y="2902338"/>
                <a:chExt cx="2289271" cy="2307287"/>
              </a:xfrm>
            </p:grpSpPr>
            <p:sp>
              <p:nvSpPr>
                <p:cNvPr id="28" name="ZoneTexte 6">
                  <a:extLst>
                    <a:ext uri="{FF2B5EF4-FFF2-40B4-BE49-F238E27FC236}">
                      <a16:creationId xmlns:a16="http://schemas.microsoft.com/office/drawing/2014/main" id="{D361C750-BE71-4FF0-B73A-633C1D28DDEF}"/>
                    </a:ext>
                  </a:extLst>
                </p:cNvPr>
                <p:cNvSpPr txBox="1"/>
                <p:nvPr/>
              </p:nvSpPr>
              <p:spPr>
                <a:xfrm>
                  <a:off x="7295711" y="4871071"/>
                  <a:ext cx="228927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s-ES"/>
                  </a:defPPr>
                  <a:lvl1pPr algn="ctr">
                    <a:defRPr sz="1600"/>
                  </a:lvl1pPr>
                </a:lstStyle>
                <a:p>
                  <a:r>
                    <a:rPr lang="en-GB" dirty="0"/>
                    <a:t>RAS-2~3WHVRP</a:t>
                  </a:r>
                  <a:r>
                    <a:rPr lang="en-GB" b="1" dirty="0">
                      <a:solidFill>
                        <a:srgbClr val="C00000"/>
                      </a:solidFill>
                    </a:rPr>
                    <a:t>1</a:t>
                  </a:r>
                </a:p>
              </p:txBody>
            </p:sp>
            <p:pic>
              <p:nvPicPr>
                <p:cNvPr id="36" name="Image 10">
                  <a:extLst>
                    <a:ext uri="{FF2B5EF4-FFF2-40B4-BE49-F238E27FC236}">
                      <a16:creationId xmlns:a16="http://schemas.microsoft.com/office/drawing/2014/main" id="{57013DE8-9243-436E-A334-0EFE6E8D43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7295711" y="2902338"/>
                  <a:ext cx="2289271" cy="1817612"/>
                </a:xfrm>
                <a:prstGeom prst="rect">
                  <a:avLst/>
                </a:prstGeom>
              </p:spPr>
            </p:pic>
          </p:grpSp>
        </p:grpSp>
        <p:pic>
          <p:nvPicPr>
            <p:cNvPr id="14" name="Image 20">
              <a:extLst>
                <a:ext uri="{FF2B5EF4-FFF2-40B4-BE49-F238E27FC236}">
                  <a16:creationId xmlns:a16="http://schemas.microsoft.com/office/drawing/2014/main" id="{B1FD6CA3-A769-4DFB-856A-A24BDA8B3C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171"/>
            <a:stretch/>
          </p:blipFill>
          <p:spPr>
            <a:xfrm>
              <a:off x="8431605" y="2643806"/>
              <a:ext cx="568960" cy="610348"/>
            </a:xfrm>
            <a:prstGeom prst="rect">
              <a:avLst/>
            </a:prstGeom>
          </p:spPr>
        </p:pic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0744BCA-C6B4-4114-A4F3-606B6360E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14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5-5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дисплея</a:t>
            </a:r>
            <a:r>
              <a:rPr lang="en-US" dirty="0"/>
              <a:t>: </a:t>
            </a:r>
            <a:r>
              <a:rPr lang="uk-UA" dirty="0"/>
              <a:t>Блокування контролера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b="1" dirty="0"/>
              <a:t>Блокування контролера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заблокувати</a:t>
            </a:r>
            <a:r>
              <a:rPr lang="ru-RU" dirty="0"/>
              <a:t> доступ до контролера </a:t>
            </a:r>
            <a:r>
              <a:rPr lang="ru-RU" dirty="0" err="1"/>
              <a:t>Yutaki</a:t>
            </a:r>
            <a:endParaRPr lang="en-US" dirty="0"/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Його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можна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налаштувати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окремо</a:t>
            </a:r>
            <a:r>
              <a:rPr lang="ru-RU" sz="1600" dirty="0">
                <a:solidFill>
                  <a:schemeClr val="accent2"/>
                </a:solidFill>
              </a:rPr>
              <a:t> для кожного </a:t>
            </a:r>
            <a:r>
              <a:rPr lang="ru-RU" sz="1600" dirty="0" err="1">
                <a:solidFill>
                  <a:schemeClr val="accent2"/>
                </a:solidFill>
              </a:rPr>
              <a:t>дротового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керування</a:t>
            </a:r>
            <a:r>
              <a:rPr lang="ru-RU" sz="1600" dirty="0">
                <a:solidFill>
                  <a:schemeClr val="accent2"/>
                </a:solidFill>
              </a:rPr>
              <a:t>: контролера </a:t>
            </a:r>
            <a:r>
              <a:rPr lang="ru-RU" sz="1600" dirty="0" err="1">
                <a:solidFill>
                  <a:schemeClr val="accent2"/>
                </a:solidFill>
              </a:rPr>
              <a:t>Yutaki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або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дротових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кімнатних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термостатів</a:t>
            </a:r>
            <a:endParaRPr lang="ru-RU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</a:rPr>
              <a:t>При </a:t>
            </a:r>
            <a:r>
              <a:rPr lang="ru-RU" sz="1600" dirty="0" err="1">
                <a:solidFill>
                  <a:schemeClr val="accent2"/>
                </a:solidFill>
              </a:rPr>
              <a:t>прокручуванні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праворуч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з’являється</a:t>
            </a:r>
            <a:r>
              <a:rPr lang="ru-RU" sz="1600" dirty="0">
                <a:solidFill>
                  <a:schemeClr val="accent2"/>
                </a:solidFill>
              </a:rPr>
              <a:t> символ замка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</a:rPr>
              <a:t>При </a:t>
            </a:r>
            <a:r>
              <a:rPr lang="ru-RU" sz="1600" dirty="0" err="1">
                <a:solidFill>
                  <a:schemeClr val="accent2"/>
                </a:solidFill>
              </a:rPr>
              <a:t>спробі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отримати</a:t>
            </a:r>
            <a:r>
              <a:rPr lang="ru-RU" sz="1600" dirty="0">
                <a:solidFill>
                  <a:schemeClr val="accent2"/>
                </a:solidFill>
              </a:rPr>
              <a:t> доступ </a:t>
            </a:r>
            <a:r>
              <a:rPr lang="ru-RU" sz="1600" dirty="0" err="1">
                <a:solidFill>
                  <a:schemeClr val="accent2"/>
                </a:solidFill>
              </a:rPr>
              <a:t>або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змінити</a:t>
            </a:r>
            <a:r>
              <a:rPr lang="ru-RU" sz="1600" dirty="0">
                <a:solidFill>
                  <a:schemeClr val="accent2"/>
                </a:solidFill>
              </a:rPr>
              <a:t> будь-яке </a:t>
            </a:r>
            <a:r>
              <a:rPr lang="ru-RU" sz="1600" dirty="0" err="1">
                <a:solidFill>
                  <a:schemeClr val="accent2"/>
                </a:solidFill>
              </a:rPr>
              <a:t>значення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запитується</a:t>
            </a:r>
            <a:r>
              <a:rPr lang="ru-RU" sz="1600" dirty="0">
                <a:solidFill>
                  <a:schemeClr val="accent2"/>
                </a:solidFill>
              </a:rPr>
              <a:t> пароль </a:t>
            </a:r>
            <a:r>
              <a:rPr lang="ru-RU" sz="1600" dirty="0" err="1">
                <a:solidFill>
                  <a:schemeClr val="accent2"/>
                </a:solidFill>
              </a:rPr>
              <a:t>інсталятора</a:t>
            </a: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52A44B8A-0C33-41CD-B89A-3217B292A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228" y="2848811"/>
            <a:ext cx="3004979" cy="171005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0D68F8B-6B08-43C3-9423-C1DB4B78D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794" y="2848811"/>
            <a:ext cx="3014529" cy="170926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E75E1226-2DA9-4F44-BE66-3CCB2DDB3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9228" y="4578835"/>
            <a:ext cx="3020813" cy="1721739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1999E235-BBBE-4033-828C-354A4F7BAD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1509" y="4587741"/>
            <a:ext cx="3020814" cy="17128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B168D1-8C2D-482D-B469-615EC27F1F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1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5-6 </a:t>
            </a:r>
            <a:r>
              <a:rPr lang="uk-UA" dirty="0"/>
              <a:t>Інші нові функції</a:t>
            </a:r>
            <a:r>
              <a:rPr lang="en-US" dirty="0"/>
              <a:t>: </a:t>
            </a:r>
            <a:r>
              <a:rPr lang="uk-UA" dirty="0" err="1"/>
              <a:t>Перевизначення</a:t>
            </a:r>
            <a:r>
              <a:rPr lang="uk-UA" dirty="0"/>
              <a:t> таймера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2"/>
            <a:ext cx="10779294" cy="14374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err="1"/>
              <a:t>Була</a:t>
            </a:r>
            <a:r>
              <a:rPr lang="ru-RU" b="1" dirty="0"/>
              <a:t> введена </a:t>
            </a:r>
            <a:r>
              <a:rPr lang="ru-RU" b="1" dirty="0" err="1"/>
              <a:t>функція</a:t>
            </a:r>
            <a:r>
              <a:rPr lang="ru-RU" b="1" dirty="0"/>
              <a:t> </a:t>
            </a:r>
            <a:r>
              <a:rPr lang="ru-RU" b="1" dirty="0" err="1"/>
              <a:t>перевизначення</a:t>
            </a:r>
            <a:r>
              <a:rPr lang="ru-RU" b="1" dirty="0"/>
              <a:t> для </a:t>
            </a:r>
            <a:r>
              <a:rPr lang="ru-RU" b="1" dirty="0" err="1"/>
              <a:t>скасування</a:t>
            </a:r>
            <a:r>
              <a:rPr lang="ru-RU" b="1" dirty="0"/>
              <a:t> </a:t>
            </a:r>
            <a:r>
              <a:rPr lang="ru-RU" b="1" dirty="0" err="1"/>
              <a:t>роботи</a:t>
            </a:r>
            <a:r>
              <a:rPr lang="ru-RU" b="1" dirty="0"/>
              <a:t> таймера 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До наступної дії таймера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На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визначений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час в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налаштуваннях</a:t>
            </a:r>
            <a:endParaRPr lang="ru-RU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Постійно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263525" lvl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20F33F0-CB12-45DA-85A8-83DD9F080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676" y="2469259"/>
            <a:ext cx="3008295" cy="170925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BBAF875-9244-4B4B-8236-81D4F6B8B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031" y="2469249"/>
            <a:ext cx="3019292" cy="170926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27CDD48-3D02-4253-BB79-0A97380EE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9228" y="4303066"/>
            <a:ext cx="3020813" cy="1712832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CABF7C8-84EA-4499-90AD-4DAA7125D5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7812" y="4306639"/>
            <a:ext cx="3014511" cy="17092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E21ED9-B968-4470-B2FE-1145FE7E72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5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7" y="557631"/>
            <a:ext cx="9512929" cy="477085"/>
          </a:xfrm>
        </p:spPr>
        <p:txBody>
          <a:bodyPr/>
          <a:lstStyle/>
          <a:p>
            <a:r>
              <a:rPr lang="en-US" dirty="0"/>
              <a:t>5-6 </a:t>
            </a:r>
            <a:r>
              <a:rPr lang="uk-UA" dirty="0"/>
              <a:t>Інші нові функції</a:t>
            </a:r>
            <a:r>
              <a:rPr lang="en-US" dirty="0"/>
              <a:t>: </a:t>
            </a:r>
            <a:r>
              <a:rPr lang="uk-UA" dirty="0"/>
              <a:t>Встановлення діапазону температур </a:t>
            </a:r>
            <a:r>
              <a:rPr lang="en-US" dirty="0"/>
              <a:t>(</a:t>
            </a:r>
            <a:r>
              <a:rPr lang="uk-UA" dirty="0"/>
              <a:t>Повітря</a:t>
            </a:r>
            <a:r>
              <a:rPr lang="en-US" dirty="0"/>
              <a:t>)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Нова </a:t>
            </a:r>
            <a:r>
              <a:rPr lang="ru-RU" dirty="0" err="1"/>
              <a:t>функція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обмежити</a:t>
            </a:r>
            <a:r>
              <a:rPr lang="ru-RU" dirty="0"/>
              <a:t> </a:t>
            </a:r>
            <a:r>
              <a:rPr lang="ru-RU" dirty="0" err="1"/>
              <a:t>діапазон</a:t>
            </a:r>
            <a:r>
              <a:rPr lang="ru-RU" dirty="0"/>
              <a:t> температур,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вибрати</a:t>
            </a:r>
            <a:r>
              <a:rPr lang="ru-RU" dirty="0"/>
              <a:t> з </a:t>
            </a:r>
            <a:r>
              <a:rPr lang="ru-RU" dirty="0" err="1"/>
              <a:t>кімнатних</a:t>
            </a:r>
            <a:r>
              <a:rPr lang="ru-RU" dirty="0"/>
              <a:t> </a:t>
            </a:r>
            <a:r>
              <a:rPr lang="ru-RU" dirty="0" err="1"/>
              <a:t>термостатів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94D77A-6E02-4C8A-853A-F2A2EA29D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91" y="4093261"/>
            <a:ext cx="3576818" cy="202809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8D79880-C308-4CAB-B70D-71D2833FA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277" y="1950265"/>
            <a:ext cx="3582139" cy="203111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C239433-C959-4D52-912C-A41A824C8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584" y="1950264"/>
            <a:ext cx="3576818" cy="20239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A05632-87B3-41B4-B041-C04D9C0916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47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5-6 </a:t>
            </a:r>
            <a:r>
              <a:rPr lang="uk-UA" dirty="0"/>
              <a:t>Інші нові функції</a:t>
            </a:r>
            <a:r>
              <a:rPr lang="en-US" dirty="0"/>
              <a:t>: </a:t>
            </a:r>
            <a:r>
              <a:rPr lang="uk-UA" dirty="0"/>
              <a:t>Максимальний крок нагрівача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За допомогою цієї функції можна регулювати та обмежити використання електрокалорифера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8C57377-8657-437A-AB06-B873853EB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528" y="2949185"/>
            <a:ext cx="3584193" cy="202809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DA0843B-B0CC-4229-A5CB-954F8D322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600" y="2955598"/>
            <a:ext cx="3576818" cy="20216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D809DF-177F-4C38-8C39-55EBF989A2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58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301841"/>
            <a:ext cx="7729659" cy="732875"/>
          </a:xfrm>
        </p:spPr>
        <p:txBody>
          <a:bodyPr/>
          <a:lstStyle/>
          <a:p>
            <a:r>
              <a:rPr lang="en-US" dirty="0"/>
              <a:t>5-6 </a:t>
            </a:r>
            <a:r>
              <a:rPr lang="uk-UA" dirty="0"/>
              <a:t>Інші нові функції</a:t>
            </a:r>
            <a:r>
              <a:rPr lang="en-US" dirty="0"/>
              <a:t>: </a:t>
            </a:r>
            <a:r>
              <a:rPr lang="uk-UA" dirty="0"/>
              <a:t>Конфігурація енергоспоживання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674703"/>
            <a:ext cx="10779294" cy="3169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b="1" dirty="0"/>
              <a:t>Конфігурація енергії дозволяє ввімкнути «Розрахунок введення» та «Розрахунок потужності»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b="1" dirty="0"/>
              <a:t>Розрахунок входу дає можливість конфігурації до 2 полів вимірювача потужності (</a:t>
            </a:r>
            <a:r>
              <a:rPr lang="en-US" b="1" dirty="0"/>
              <a:t>PM).</a:t>
            </a:r>
            <a:r>
              <a:rPr lang="en-US" dirty="0"/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PM 1</a:t>
            </a:r>
            <a:r>
              <a:rPr lang="uk-UA" sz="1600" b="1" dirty="0">
                <a:solidFill>
                  <a:schemeClr val="accent2"/>
                </a:solidFill>
              </a:rPr>
              <a:t> та</a:t>
            </a:r>
            <a:r>
              <a:rPr lang="en-US" sz="1600" b="1" dirty="0">
                <a:solidFill>
                  <a:schemeClr val="accent2"/>
                </a:solidFill>
              </a:rPr>
              <a:t> PM 2 - </a:t>
            </a:r>
            <a:r>
              <a:rPr lang="uk-UA" sz="1600" b="1" dirty="0">
                <a:solidFill>
                  <a:schemeClr val="accent2"/>
                </a:solidFill>
              </a:rPr>
              <a:t>вимкнено</a:t>
            </a:r>
            <a:r>
              <a:rPr lang="en-US" sz="1600" b="1" dirty="0">
                <a:solidFill>
                  <a:schemeClr val="accent2"/>
                </a:solidFill>
              </a:rPr>
              <a:t>:</a:t>
            </a:r>
            <a:r>
              <a:rPr lang="en-US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Пристрій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оцінить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споживану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потужність</a:t>
            </a:r>
            <a:r>
              <a:rPr lang="ru-RU" sz="1600" dirty="0">
                <a:solidFill>
                  <a:schemeClr val="accent2"/>
                </a:solidFill>
              </a:rPr>
              <a:t> на </a:t>
            </a:r>
            <a:r>
              <a:rPr lang="ru-RU" sz="1600" dirty="0" err="1">
                <a:solidFill>
                  <a:schemeClr val="accent2"/>
                </a:solidFill>
              </a:rPr>
              <a:t>основі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внутрішньої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інформації</a:t>
            </a:r>
            <a:r>
              <a:rPr lang="ru-RU" sz="1600" dirty="0">
                <a:solidFill>
                  <a:schemeClr val="accent2"/>
                </a:solidFill>
              </a:rPr>
              <a:t> про </a:t>
            </a:r>
            <a:r>
              <a:rPr lang="ru-RU" sz="1600" dirty="0" err="1">
                <a:solidFill>
                  <a:schemeClr val="accent2"/>
                </a:solidFill>
              </a:rPr>
              <a:t>інвертор</a:t>
            </a:r>
            <a:r>
              <a:rPr lang="ru-RU" sz="1600" dirty="0">
                <a:solidFill>
                  <a:schemeClr val="accent2"/>
                </a:solidFill>
              </a:rPr>
              <a:t> і </a:t>
            </a:r>
            <a:r>
              <a:rPr lang="ru-RU" sz="1600" dirty="0" err="1">
                <a:solidFill>
                  <a:schemeClr val="accent2"/>
                </a:solidFill>
              </a:rPr>
              <a:t>використання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нагрівача</a:t>
            </a: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PM 1 – </a:t>
            </a:r>
            <a:r>
              <a:rPr lang="uk-UA" sz="1600" b="1" dirty="0">
                <a:solidFill>
                  <a:schemeClr val="accent2"/>
                </a:solidFill>
              </a:rPr>
              <a:t>включено</a:t>
            </a:r>
            <a:r>
              <a:rPr lang="en-US" sz="1600" b="1" dirty="0">
                <a:solidFill>
                  <a:schemeClr val="accent2"/>
                </a:solidFill>
              </a:rPr>
              <a:t>, PM 2 - </a:t>
            </a:r>
            <a:r>
              <a:rPr lang="uk-UA" sz="1600" b="1" dirty="0" err="1">
                <a:solidFill>
                  <a:schemeClr val="accent2"/>
                </a:solidFill>
              </a:rPr>
              <a:t>ввімкнено</a:t>
            </a:r>
            <a:r>
              <a:rPr lang="en-US" sz="1600" b="1" dirty="0">
                <a:solidFill>
                  <a:schemeClr val="accent2"/>
                </a:solidFill>
              </a:rPr>
              <a:t>:</a:t>
            </a:r>
            <a:r>
              <a:rPr lang="en-US" sz="1600" dirty="0">
                <a:solidFill>
                  <a:schemeClr val="accent2"/>
                </a:solidFill>
              </a:rPr>
              <a:t> </a:t>
            </a:r>
            <a:r>
              <a:rPr lang="ru-RU" sz="1600" dirty="0">
                <a:solidFill>
                  <a:schemeClr val="accent2"/>
                </a:solidFill>
              </a:rPr>
              <a:t>Для </a:t>
            </a:r>
            <a:r>
              <a:rPr lang="ru-RU" sz="1600" dirty="0" err="1">
                <a:solidFill>
                  <a:schemeClr val="accent2"/>
                </a:solidFill>
              </a:rPr>
              <a:t>зчитування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загальної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споживаної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потужності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можна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використовувати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лічильник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потужності</a:t>
            </a:r>
            <a:r>
              <a:rPr lang="ru-RU" sz="1600" dirty="0">
                <a:solidFill>
                  <a:schemeClr val="accent2"/>
                </a:solidFill>
              </a:rPr>
              <a:t>, локальна поставка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PM 1 – </a:t>
            </a:r>
            <a:r>
              <a:rPr lang="uk-UA" sz="1600" b="1" dirty="0">
                <a:solidFill>
                  <a:schemeClr val="accent2"/>
                </a:solidFill>
              </a:rPr>
              <a:t>включено</a:t>
            </a:r>
            <a:r>
              <a:rPr lang="en-US" sz="1600" b="1" dirty="0">
                <a:solidFill>
                  <a:schemeClr val="accent2"/>
                </a:solidFill>
              </a:rPr>
              <a:t>, PM 2 - </a:t>
            </a:r>
            <a:r>
              <a:rPr lang="uk-UA" sz="1600" b="1" dirty="0">
                <a:solidFill>
                  <a:schemeClr val="accent2"/>
                </a:solidFill>
              </a:rPr>
              <a:t>включено</a:t>
            </a:r>
            <a:r>
              <a:rPr lang="en-US" sz="1600" b="1" dirty="0">
                <a:solidFill>
                  <a:schemeClr val="accent2"/>
                </a:solidFill>
              </a:rPr>
              <a:t>:</a:t>
            </a:r>
            <a:r>
              <a:rPr lang="en-US" sz="1600" dirty="0">
                <a:solidFill>
                  <a:schemeClr val="accent2"/>
                </a:solidFill>
              </a:rPr>
              <a:t> </a:t>
            </a:r>
            <a:r>
              <a:rPr lang="uk-UA" sz="1600" dirty="0">
                <a:solidFill>
                  <a:schemeClr val="accent2"/>
                </a:solidFill>
              </a:rPr>
              <a:t>Два лічильника потужності можна використовувати для окремого зчитування вхідної потужності зовнішнього та внутрішнього блоків, таким чином, дані компресора та нагрівачів можна зчитувати окремо.</a:t>
            </a: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</a:rPr>
              <a:t>Вхід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Yutaki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можна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налаштувати</a:t>
            </a:r>
            <a:r>
              <a:rPr lang="ru-RU" sz="1600" dirty="0">
                <a:solidFill>
                  <a:schemeClr val="accent2"/>
                </a:solidFill>
              </a:rPr>
              <a:t> на 0,1, 1, 10, 100 </a:t>
            </a:r>
            <a:r>
              <a:rPr lang="ru-RU" sz="1600" dirty="0" err="1">
                <a:solidFill>
                  <a:schemeClr val="accent2"/>
                </a:solidFill>
              </a:rPr>
              <a:t>або</a:t>
            </a:r>
            <a:r>
              <a:rPr lang="ru-RU" sz="1600" dirty="0">
                <a:solidFill>
                  <a:schemeClr val="accent2"/>
                </a:solidFill>
              </a:rPr>
              <a:t> 1000 </a:t>
            </a:r>
            <a:r>
              <a:rPr lang="ru-RU" sz="1600" dirty="0" err="1">
                <a:solidFill>
                  <a:schemeClr val="accent2"/>
                </a:solidFill>
              </a:rPr>
              <a:t>імпульсів</a:t>
            </a:r>
            <a:r>
              <a:rPr lang="ru-RU" sz="1600" dirty="0">
                <a:solidFill>
                  <a:schemeClr val="accent2"/>
                </a:solidFill>
              </a:rPr>
              <a:t>/кВт-год</a:t>
            </a:r>
            <a:endParaRPr lang="en-US" sz="1700" b="1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accent2"/>
              </a:solidFill>
              <a:cs typeface="+mj-cs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b="1" dirty="0" err="1">
                <a:solidFill>
                  <a:schemeClr val="accent2"/>
                </a:solidFill>
                <a:cs typeface="+mj-cs"/>
              </a:rPr>
              <a:t>Розрахунок</a:t>
            </a:r>
            <a:r>
              <a:rPr lang="ru-RU" sz="1700" b="1" dirty="0">
                <a:solidFill>
                  <a:schemeClr val="accent2"/>
                </a:solidFill>
                <a:cs typeface="+mj-cs"/>
              </a:rPr>
              <a:t> </a:t>
            </a:r>
            <a:r>
              <a:rPr lang="ru-RU" sz="1700" b="1" dirty="0" err="1">
                <a:solidFill>
                  <a:schemeClr val="accent2"/>
                </a:solidFill>
                <a:cs typeface="+mj-cs"/>
              </a:rPr>
              <a:t>потужності</a:t>
            </a:r>
            <a:r>
              <a:rPr lang="ru-RU" sz="1700" b="1" dirty="0">
                <a:solidFill>
                  <a:schemeClr val="accent2"/>
                </a:solidFill>
                <a:cs typeface="+mj-cs"/>
              </a:rPr>
              <a:t> </a:t>
            </a:r>
            <a:r>
              <a:rPr lang="ru-RU" sz="1700" b="1" dirty="0" err="1">
                <a:solidFill>
                  <a:schemeClr val="accent2"/>
                </a:solidFill>
                <a:cs typeface="+mj-cs"/>
              </a:rPr>
              <a:t>використовує</a:t>
            </a:r>
            <a:r>
              <a:rPr lang="ru-RU" sz="1700" b="1" dirty="0">
                <a:solidFill>
                  <a:schemeClr val="accent2"/>
                </a:solidFill>
                <a:cs typeface="+mj-cs"/>
              </a:rPr>
              <a:t> </a:t>
            </a:r>
            <a:r>
              <a:rPr lang="ru-RU" sz="1700" b="1" dirty="0" err="1">
                <a:solidFill>
                  <a:schemeClr val="accent2"/>
                </a:solidFill>
                <a:cs typeface="+mj-cs"/>
              </a:rPr>
              <a:t>швидкість</a:t>
            </a:r>
            <a:r>
              <a:rPr lang="ru-RU" sz="1700" b="1" dirty="0">
                <a:solidFill>
                  <a:schemeClr val="accent2"/>
                </a:solidFill>
                <a:cs typeface="+mj-cs"/>
              </a:rPr>
              <a:t> потоку води, </a:t>
            </a:r>
            <a:r>
              <a:rPr lang="ru-RU" sz="1700" b="1" dirty="0" err="1">
                <a:solidFill>
                  <a:schemeClr val="accent2"/>
                </a:solidFill>
                <a:cs typeface="+mj-cs"/>
              </a:rPr>
              <a:t>температури</a:t>
            </a:r>
            <a:r>
              <a:rPr lang="ru-RU" sz="1700" b="1" dirty="0">
                <a:solidFill>
                  <a:schemeClr val="accent2"/>
                </a:solidFill>
                <a:cs typeface="+mj-cs"/>
              </a:rPr>
              <a:t> на </a:t>
            </a:r>
            <a:r>
              <a:rPr lang="ru-RU" sz="1700" b="1" dirty="0" err="1">
                <a:solidFill>
                  <a:schemeClr val="accent2"/>
                </a:solidFill>
                <a:cs typeface="+mj-cs"/>
              </a:rPr>
              <a:t>вході</a:t>
            </a:r>
            <a:r>
              <a:rPr lang="ru-RU" sz="1700" b="1" dirty="0">
                <a:solidFill>
                  <a:schemeClr val="accent2"/>
                </a:solidFill>
                <a:cs typeface="+mj-cs"/>
              </a:rPr>
              <a:t> та </a:t>
            </a:r>
            <a:r>
              <a:rPr lang="ru-RU" sz="1700" b="1" dirty="0" err="1">
                <a:solidFill>
                  <a:schemeClr val="accent2"/>
                </a:solidFill>
                <a:cs typeface="+mj-cs"/>
              </a:rPr>
              <a:t>виході</a:t>
            </a:r>
            <a:r>
              <a:rPr lang="ru-RU" sz="1700" b="1" dirty="0">
                <a:solidFill>
                  <a:schemeClr val="accent2"/>
                </a:solidFill>
                <a:cs typeface="+mj-cs"/>
              </a:rPr>
              <a:t> для </a:t>
            </a:r>
            <a:r>
              <a:rPr lang="ru-RU" sz="1700" b="1" dirty="0" err="1">
                <a:solidFill>
                  <a:schemeClr val="accent2"/>
                </a:solidFill>
                <a:cs typeface="+mj-cs"/>
              </a:rPr>
              <a:t>розрахунку</a:t>
            </a:r>
            <a:r>
              <a:rPr lang="ru-RU" sz="1700" b="1" dirty="0">
                <a:solidFill>
                  <a:schemeClr val="accent2"/>
                </a:solidFill>
                <a:cs typeface="+mj-cs"/>
              </a:rPr>
              <a:t> </a:t>
            </a:r>
            <a:r>
              <a:rPr lang="ru-RU" sz="1700" b="1" dirty="0" err="1">
                <a:solidFill>
                  <a:schemeClr val="accent2"/>
                </a:solidFill>
                <a:cs typeface="+mj-cs"/>
              </a:rPr>
              <a:t>витраченої</a:t>
            </a:r>
            <a:r>
              <a:rPr lang="ru-RU" sz="1700" b="1" dirty="0">
                <a:solidFill>
                  <a:schemeClr val="accent2"/>
                </a:solidFill>
                <a:cs typeface="+mj-cs"/>
              </a:rPr>
              <a:t> </a:t>
            </a:r>
            <a:r>
              <a:rPr lang="ru-RU" sz="1700" b="1" dirty="0" err="1">
                <a:solidFill>
                  <a:schemeClr val="accent2"/>
                </a:solidFill>
                <a:cs typeface="+mj-cs"/>
              </a:rPr>
              <a:t>енергії</a:t>
            </a:r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2586720-1831-4C68-906B-866153C11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349" y="3757007"/>
            <a:ext cx="3449227" cy="195978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07C5FD4-5EEA-48AF-8DAF-65079D1D7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722" y="3758508"/>
            <a:ext cx="3452286" cy="195129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4B162B0-4162-47C6-9F0D-BBE8AB591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889" y="3750012"/>
            <a:ext cx="3472861" cy="19597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837C93-CB56-4B25-8482-BC07E34E0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63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53C6A1BF-1D74-4991-8A10-640FC8BF9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632" y="4600374"/>
            <a:ext cx="3019425" cy="168592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97EDCC3-8FFA-4F4C-9A62-F0499945C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796" y="4606580"/>
            <a:ext cx="3002257" cy="1679719"/>
          </a:xfrm>
          <a:prstGeom prst="rect">
            <a:avLst/>
          </a:prstGeom>
        </p:spPr>
      </p:pic>
      <p:pic>
        <p:nvPicPr>
          <p:cNvPr id="18" name="Image 28">
            <a:extLst>
              <a:ext uri="{FF2B5EF4-FFF2-40B4-BE49-F238E27FC236}">
                <a16:creationId xmlns:a16="http://schemas.microsoft.com/office/drawing/2014/main" id="{DE4FFD5A-86A4-4F1E-9B8A-D5E306741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08" y="4600374"/>
            <a:ext cx="3024883" cy="1708862"/>
          </a:xfrm>
          <a:prstGeom prst="rect">
            <a:avLst/>
          </a:prstGeom>
        </p:spPr>
      </p:pic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181143"/>
            <a:ext cx="7729659" cy="529071"/>
          </a:xfrm>
        </p:spPr>
        <p:txBody>
          <a:bodyPr/>
          <a:lstStyle/>
          <a:p>
            <a:r>
              <a:rPr lang="en-US" dirty="0"/>
              <a:t>5-6 </a:t>
            </a:r>
            <a:r>
              <a:rPr lang="uk-UA" dirty="0"/>
              <a:t>Інші нові функції </a:t>
            </a:r>
            <a:r>
              <a:rPr lang="en-US" dirty="0"/>
              <a:t>: </a:t>
            </a:r>
            <a:r>
              <a:rPr lang="uk-UA" dirty="0"/>
              <a:t>Конфігурація енергоспоживання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710215"/>
            <a:ext cx="10779294" cy="3134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На </a:t>
            </a:r>
            <a:r>
              <a:rPr lang="ru-RU" dirty="0" err="1"/>
              <a:t>сторінці</a:t>
            </a:r>
            <a:r>
              <a:rPr lang="ru-RU" dirty="0"/>
              <a:t> </a:t>
            </a:r>
            <a:r>
              <a:rPr lang="ru-RU" dirty="0" err="1"/>
              <a:t>енергетичних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ми </a:t>
            </a:r>
            <a:r>
              <a:rPr lang="ru-RU" dirty="0" err="1"/>
              <a:t>можемо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доступ до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вхідну</a:t>
            </a:r>
            <a:r>
              <a:rPr lang="ru-RU" dirty="0"/>
              <a:t> </a:t>
            </a:r>
            <a:r>
              <a:rPr lang="ru-RU" dirty="0" err="1"/>
              <a:t>потужність</a:t>
            </a:r>
            <a:r>
              <a:rPr lang="ru-RU" dirty="0"/>
              <a:t> та </a:t>
            </a:r>
            <a:r>
              <a:rPr lang="ru-RU" dirty="0" err="1"/>
              <a:t>використану</a:t>
            </a:r>
            <a:r>
              <a:rPr lang="ru-RU" dirty="0"/>
              <a:t> </a:t>
            </a:r>
            <a:r>
              <a:rPr lang="ru-RU" dirty="0" err="1"/>
              <a:t>потужність</a:t>
            </a:r>
            <a:endParaRPr lang="ru-RU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ym typeface="Wingdings" panose="05000000000000000000" pitchFamily="2" charset="2"/>
              </a:rPr>
              <a:t>У </a:t>
            </a:r>
            <a:r>
              <a:rPr lang="ru-RU" dirty="0" err="1">
                <a:sym typeface="Wingdings" panose="05000000000000000000" pitchFamily="2" charset="2"/>
              </a:rPr>
              <a:t>випадку</a:t>
            </a:r>
            <a:r>
              <a:rPr lang="ru-RU" dirty="0">
                <a:sym typeface="Wingdings" panose="05000000000000000000" pitchFamily="2" charset="2"/>
              </a:rPr>
              <a:t>, </a:t>
            </a:r>
            <a:r>
              <a:rPr lang="ru-RU" dirty="0" err="1">
                <a:sym typeface="Wingdings" panose="05000000000000000000" pitchFamily="2" charset="2"/>
              </a:rPr>
              <a:t>якщо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вимірювач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потужності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вимкнено</a:t>
            </a:r>
            <a:r>
              <a:rPr lang="ru-RU" dirty="0">
                <a:sym typeface="Wingdings" panose="05000000000000000000" pitchFamily="2" charset="2"/>
              </a:rPr>
              <a:t>, </a:t>
            </a:r>
            <a:r>
              <a:rPr lang="ru-RU" dirty="0" err="1">
                <a:sym typeface="Wingdings" panose="05000000000000000000" pitchFamily="2" charset="2"/>
              </a:rPr>
              <a:t>з’явиться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попереджувальне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повідомлення</a:t>
            </a:r>
            <a:r>
              <a:rPr lang="ru-RU" dirty="0">
                <a:sym typeface="Wingdings" panose="05000000000000000000" pitchFamily="2" charset="2"/>
              </a:rPr>
              <a:t>, коли </a:t>
            </a:r>
            <a:r>
              <a:rPr lang="ru-RU" dirty="0" err="1">
                <a:sym typeface="Wingdings" panose="05000000000000000000" pitchFamily="2" charset="2"/>
              </a:rPr>
              <a:t>лічильник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встановлено</a:t>
            </a:r>
            <a:r>
              <a:rPr lang="ru-RU" dirty="0">
                <a:sym typeface="Wingdings" panose="05000000000000000000" pitchFamily="2" charset="2"/>
              </a:rPr>
              <a:t>, </a:t>
            </a:r>
            <a:r>
              <a:rPr lang="ru-RU" dirty="0" err="1">
                <a:sym typeface="Wingdings" panose="05000000000000000000" pitchFamily="2" charset="2"/>
              </a:rPr>
              <a:t>жодного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попередження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немає</a:t>
            </a:r>
            <a:endParaRPr lang="ru-RU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ym typeface="Wingdings" panose="05000000000000000000" pitchFamily="2" charset="2"/>
              </a:rPr>
              <a:t>За </a:t>
            </a:r>
            <a:r>
              <a:rPr lang="ru-RU" dirty="0" err="1">
                <a:sym typeface="Wingdings" panose="05000000000000000000" pitchFamily="2" charset="2"/>
              </a:rPr>
              <a:t>допомогою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стрілок</a:t>
            </a:r>
            <a:r>
              <a:rPr lang="ru-RU" dirty="0">
                <a:sym typeface="Wingdings" panose="05000000000000000000" pitchFamily="2" charset="2"/>
              </a:rPr>
              <a:t> курсору </a:t>
            </a:r>
            <a:r>
              <a:rPr lang="ru-RU" dirty="0" err="1">
                <a:sym typeface="Wingdings" panose="05000000000000000000" pitchFamily="2" charset="2"/>
              </a:rPr>
              <a:t>можна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побачити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інформацію</a:t>
            </a:r>
            <a:r>
              <a:rPr lang="en-US" dirty="0">
                <a:sym typeface="Wingdings" panose="05000000000000000000" pitchFamily="2" charset="2"/>
              </a:rPr>
              <a:t>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Ліворуч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/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Праворуч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: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Повний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,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Опалення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приміщень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,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Охолодження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приміщення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, ГВП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або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СВП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Вгору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/Вниз: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рік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,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тиждень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або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день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FB0391C-18BD-483C-A627-6F96569F2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596" y="2848815"/>
            <a:ext cx="3023371" cy="171157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A2FE95-EFD1-4DED-9BF6-9E713E9EA8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6796" y="2848816"/>
            <a:ext cx="3019646" cy="171217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0F936E44-02FC-48AA-AE25-38776BE9F2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9439" y="2854988"/>
            <a:ext cx="3001513" cy="17054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33198C8-ABC1-4176-8C16-903AA6EEF9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8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B6D1FF-2DCC-4DEA-93C3-3CFFFAA56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7" y="3022385"/>
            <a:ext cx="6953174" cy="1637750"/>
          </a:xfrm>
        </p:spPr>
        <p:txBody>
          <a:bodyPr/>
          <a:lstStyle/>
          <a:p>
            <a:r>
              <a:rPr lang="uk-UA" dirty="0"/>
              <a:t>Керування насосами</a:t>
            </a: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45C30FB-F843-4BC3-A790-D1A34B440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06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C54F60-7C0A-4D3E-B49F-508A74C82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7" y="557631"/>
            <a:ext cx="8220745" cy="477085"/>
          </a:xfrm>
        </p:spPr>
        <p:txBody>
          <a:bodyPr/>
          <a:lstStyle/>
          <a:p>
            <a:r>
              <a:rPr lang="en-US" dirty="0"/>
              <a:t>6-1 </a:t>
            </a:r>
            <a:r>
              <a:rPr lang="uk-UA" dirty="0"/>
              <a:t>Розміщення баку ГВП </a:t>
            </a:r>
            <a:r>
              <a:rPr lang="en-US" dirty="0"/>
              <a:t>(</a:t>
            </a:r>
            <a:r>
              <a:rPr lang="uk-UA" dirty="0"/>
              <a:t>для</a:t>
            </a:r>
            <a:r>
              <a:rPr lang="en-US" dirty="0"/>
              <a:t> </a:t>
            </a:r>
            <a:r>
              <a:rPr lang="en-US" dirty="0" err="1"/>
              <a:t>Yutaki</a:t>
            </a:r>
            <a:r>
              <a:rPr lang="en-US" dirty="0"/>
              <a:t>-S)</a:t>
            </a:r>
            <a:endParaRPr lang="es-ES" sz="1800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Коли </a:t>
            </a:r>
            <a:r>
              <a:rPr lang="ru-RU" dirty="0" err="1"/>
              <a:t>активовано</a:t>
            </a:r>
            <a:r>
              <a:rPr lang="ru-RU" dirty="0"/>
              <a:t> «</a:t>
            </a:r>
            <a:r>
              <a:rPr lang="ru-RU" dirty="0" err="1"/>
              <a:t>Гідравлічний</a:t>
            </a:r>
            <a:r>
              <a:rPr lang="ru-RU" dirty="0"/>
              <a:t> сепаратор», </a:t>
            </a:r>
            <a:r>
              <a:rPr lang="ru-RU" dirty="0" err="1"/>
              <a:t>показується</a:t>
            </a:r>
            <a:r>
              <a:rPr lang="ru-RU" dirty="0"/>
              <a:t> нова </a:t>
            </a:r>
            <a:r>
              <a:rPr lang="ru-RU" dirty="0" err="1"/>
              <a:t>функція</a:t>
            </a:r>
            <a:r>
              <a:rPr lang="ru-RU" dirty="0"/>
              <a:t> «</a:t>
            </a:r>
            <a:r>
              <a:rPr lang="ru-RU" dirty="0" err="1"/>
              <a:t>Позиція</a:t>
            </a:r>
            <a:r>
              <a:rPr lang="ru-RU" dirty="0"/>
              <a:t> бака </a:t>
            </a:r>
            <a:r>
              <a:rPr lang="ru-RU" dirty="0" err="1"/>
              <a:t>гарячої</a:t>
            </a:r>
            <a:r>
              <a:rPr lang="ru-RU" dirty="0"/>
              <a:t> води»,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вибрати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en-US" dirty="0"/>
              <a:t>:</a:t>
            </a:r>
            <a:endParaRPr lang="en-US" b="1" dirty="0"/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chemeClr val="accent2"/>
                </a:solidFill>
                <a:sym typeface="Wingdings" panose="05000000000000000000" pitchFamily="2" charset="2"/>
              </a:rPr>
              <a:t>Після</a:t>
            </a: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: 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3-ходовий клапан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подачі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 бак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гарячої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води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розміщений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після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гідравлічного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сепаратора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chemeClr val="accent2"/>
                </a:solidFill>
                <a:sym typeface="Wingdings" panose="05000000000000000000" pitchFamily="2" charset="2"/>
              </a:rPr>
              <a:t>ДО</a:t>
            </a: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: 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3-ходовий клапан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подачі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 бак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гарячої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води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розташований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перед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гідравлічним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сепаратором 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Цей параметр змінить спосіб роботи термістора </a:t>
            </a:r>
            <a:r>
              <a:rPr lang="en-US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Two3, </a:t>
            </a:r>
            <a:r>
              <a:rPr lang="uk-UA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водяного насоса </a:t>
            </a:r>
            <a:r>
              <a:rPr lang="en-US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WP3 </a:t>
            </a:r>
            <a:r>
              <a:rPr lang="uk-UA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і </a:t>
            </a:r>
            <a:r>
              <a:rPr lang="uk-UA" sz="1700" dirty="0" err="1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бівалентності</a:t>
            </a:r>
            <a:r>
              <a:rPr lang="uk-UA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 котла відповідно до іншої гідравлічної схеми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Цей вибір недоступний для </a:t>
            </a:r>
            <a:r>
              <a:rPr lang="en-US" sz="1700" dirty="0" err="1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Yutaki-SCombi</a:t>
            </a:r>
            <a:r>
              <a:rPr lang="en-US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, </a:t>
            </a:r>
            <a:r>
              <a:rPr lang="uk-UA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оскільки 3-ходовий клапан і бак вже інтегровані в пристрій. З цієї причини у </a:t>
            </a:r>
            <a:r>
              <a:rPr lang="en-US" sz="1700" dirty="0" err="1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Yutaki-SCombi</a:t>
            </a:r>
            <a:r>
              <a:rPr lang="en-US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 </a:t>
            </a:r>
            <a:r>
              <a:rPr lang="uk-UA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цю позицію закріплено на «ДО</a:t>
            </a:r>
            <a:r>
              <a:rPr lang="en-US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»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BFA5D13-114E-4B98-9383-4DA3DF590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01" y="3582346"/>
            <a:ext cx="3446677" cy="195430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AF66F65-5289-4B76-869C-B1CE04369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920" y="3613524"/>
            <a:ext cx="3455321" cy="195920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AC7673F-2FCB-4E2B-BA23-7349216D3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661" y="3618425"/>
            <a:ext cx="3446677" cy="19543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78D371-CD50-409F-83FF-5A55488ADA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8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6-1 </a:t>
            </a:r>
            <a:r>
              <a:rPr lang="uk-UA" dirty="0"/>
              <a:t>Розміщення баку ГВП </a:t>
            </a:r>
            <a:r>
              <a:rPr lang="en-US" dirty="0"/>
              <a:t>(</a:t>
            </a:r>
            <a:r>
              <a:rPr lang="uk-UA" dirty="0"/>
              <a:t>для</a:t>
            </a:r>
            <a:r>
              <a:rPr lang="en-US" dirty="0"/>
              <a:t> </a:t>
            </a:r>
            <a:r>
              <a:rPr lang="en-US" dirty="0" err="1"/>
              <a:t>Yutaki</a:t>
            </a:r>
            <a:r>
              <a:rPr lang="en-US" dirty="0"/>
              <a:t>-S)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ym typeface="Wingdings" panose="05000000000000000000" pitchFamily="2" charset="2"/>
              </a:rPr>
              <a:t>Приклад 1: Бак </a:t>
            </a:r>
            <a:r>
              <a:rPr lang="ru-RU" dirty="0" err="1">
                <a:sym typeface="Wingdings" panose="05000000000000000000" pitchFamily="2" charset="2"/>
              </a:rPr>
              <a:t>гарячої</a:t>
            </a:r>
            <a:r>
              <a:rPr lang="ru-RU" dirty="0">
                <a:sym typeface="Wingdings" panose="05000000000000000000" pitchFamily="2" charset="2"/>
              </a:rPr>
              <a:t> води </a:t>
            </a:r>
            <a:r>
              <a:rPr lang="ru-RU" dirty="0" err="1">
                <a:sym typeface="Wingdings" panose="05000000000000000000" pitchFamily="2" charset="2"/>
              </a:rPr>
              <a:t>після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гідравлічного</a:t>
            </a:r>
            <a:r>
              <a:rPr lang="ru-RU" dirty="0">
                <a:sym typeface="Wingdings" panose="05000000000000000000" pitchFamily="2" charset="2"/>
              </a:rPr>
              <a:t> сепаратора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2000" dirty="0"/>
              <a:t>Розміщення баку ГВП: після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Two3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Термістор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можна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використовувати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як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опалення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приміщення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, так і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гарячої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води,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якщо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це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необхідно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WP3: </a:t>
            </a: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Не може бути зупинений під час запиту на ГВП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Котел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можна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використовувати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бівалентного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режиму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гарячої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води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1BAB29F1-029C-4F37-902E-56EAC49C3A82}"/>
              </a:ext>
            </a:extLst>
          </p:cNvPr>
          <p:cNvGrpSpPr/>
          <p:nvPr/>
        </p:nvGrpSpPr>
        <p:grpSpPr>
          <a:xfrm>
            <a:off x="2924354" y="2963082"/>
            <a:ext cx="6728661" cy="2925833"/>
            <a:chOff x="1917637" y="2679825"/>
            <a:chExt cx="8477250" cy="3686175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657289AB-EF65-42F2-B64A-A8C848621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17637" y="2679825"/>
              <a:ext cx="8477250" cy="368617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5A82C592-8604-4305-95CB-DD06418B6ADA}"/>
                </a:ext>
              </a:extLst>
            </p:cNvPr>
            <p:cNvSpPr/>
            <p:nvPr/>
          </p:nvSpPr>
          <p:spPr bwMode="auto">
            <a:xfrm>
              <a:off x="6095992" y="4672847"/>
              <a:ext cx="706157" cy="288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b="1" dirty="0">
                  <a:solidFill>
                    <a:schemeClr val="accent1"/>
                  </a:solidFill>
                </a:rPr>
                <a:t>Two3</a:t>
              </a: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3F29A542-DF90-4977-A17A-9F47D5C8D2C2}"/>
                </a:ext>
              </a:extLst>
            </p:cNvPr>
            <p:cNvSpPr/>
            <p:nvPr/>
          </p:nvSpPr>
          <p:spPr bwMode="auto">
            <a:xfrm>
              <a:off x="6449070" y="4961058"/>
              <a:ext cx="706157" cy="2882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dirty="0">
                  <a:solidFill>
                    <a:schemeClr val="accent1"/>
                  </a:solidFill>
                </a:rPr>
                <a:t>WP3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468188-34FF-4247-B2CB-2F697B6A85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6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292963"/>
            <a:ext cx="7729659" cy="741753"/>
          </a:xfrm>
        </p:spPr>
        <p:txBody>
          <a:bodyPr/>
          <a:lstStyle/>
          <a:p>
            <a:r>
              <a:rPr lang="en-US" dirty="0"/>
              <a:t>6-1 </a:t>
            </a:r>
            <a:r>
              <a:rPr lang="uk-UA" dirty="0"/>
              <a:t>Розміщення баку ГВП </a:t>
            </a:r>
            <a:r>
              <a:rPr lang="en-US" dirty="0"/>
              <a:t>(</a:t>
            </a:r>
            <a:r>
              <a:rPr lang="uk-UA" dirty="0"/>
              <a:t>для</a:t>
            </a:r>
            <a:r>
              <a:rPr lang="en-US" dirty="0"/>
              <a:t> </a:t>
            </a:r>
            <a:r>
              <a:rPr lang="en-US" dirty="0" err="1"/>
              <a:t>Yutaki</a:t>
            </a:r>
            <a:r>
              <a:rPr lang="en-US" dirty="0"/>
              <a:t>-S)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763481"/>
            <a:ext cx="10779294" cy="3080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ym typeface="Wingdings" panose="05000000000000000000" pitchFamily="2" charset="2"/>
              </a:rPr>
              <a:t>Приклад 2: Бак </a:t>
            </a:r>
            <a:r>
              <a:rPr lang="ru-RU" dirty="0" err="1">
                <a:sym typeface="Wingdings" panose="05000000000000000000" pitchFamily="2" charset="2"/>
              </a:rPr>
              <a:t>гарячої</a:t>
            </a:r>
            <a:r>
              <a:rPr lang="ru-RU" dirty="0">
                <a:sym typeface="Wingdings" panose="05000000000000000000" pitchFamily="2" charset="2"/>
              </a:rPr>
              <a:t> води перед </a:t>
            </a:r>
            <a:r>
              <a:rPr lang="ru-RU" dirty="0" err="1">
                <a:sym typeface="Wingdings" panose="05000000000000000000" pitchFamily="2" charset="2"/>
              </a:rPr>
              <a:t>гідравлічним</a:t>
            </a:r>
            <a:r>
              <a:rPr lang="ru-RU" dirty="0">
                <a:sym typeface="Wingdings" panose="05000000000000000000" pitchFamily="2" charset="2"/>
              </a:rPr>
              <a:t> сепаратором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Положення бака ГВП: ДО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Two3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Термістор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не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використовується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регулювання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температури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води,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що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подається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змійовик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бака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під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час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роботи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ГВП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WP3: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Можна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налаштувати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на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зупинку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під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час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роботи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гарячої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води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Котел не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можна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використовувати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для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бівалентного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режиму </a:t>
            </a:r>
            <a:r>
              <a:rPr lang="ru-RU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гарячої</a:t>
            </a:r>
            <a:r>
              <a:rPr lang="ru-RU" sz="1600" dirty="0">
                <a:solidFill>
                  <a:schemeClr val="accent2"/>
                </a:solidFill>
                <a:sym typeface="Wingdings" panose="05000000000000000000" pitchFamily="2" charset="2"/>
              </a:rPr>
              <a:t> води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D96AD40-344C-470B-B72C-EA2B78EBD5B1}"/>
              </a:ext>
            </a:extLst>
          </p:cNvPr>
          <p:cNvGrpSpPr/>
          <p:nvPr/>
        </p:nvGrpSpPr>
        <p:grpSpPr>
          <a:xfrm>
            <a:off x="2278786" y="2838089"/>
            <a:ext cx="7571631" cy="3329797"/>
            <a:chOff x="1917637" y="2679825"/>
            <a:chExt cx="8382000" cy="3686175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0D6C2798-3350-4853-97AF-3F6AE12ED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17637" y="2679825"/>
              <a:ext cx="8382000" cy="3686175"/>
            </a:xfrm>
            <a:prstGeom prst="rect">
              <a:avLst/>
            </a:prstGeom>
          </p:spPr>
        </p:pic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CF3D228C-0AD2-4287-8D93-7C847198B611}"/>
                </a:ext>
              </a:extLst>
            </p:cNvPr>
            <p:cNvSpPr/>
            <p:nvPr/>
          </p:nvSpPr>
          <p:spPr bwMode="auto">
            <a:xfrm>
              <a:off x="6627167" y="4982722"/>
              <a:ext cx="706157" cy="2882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s-ES" sz="1600" b="1" dirty="0">
                  <a:solidFill>
                    <a:schemeClr val="bg1"/>
                  </a:solidFill>
                </a:rPr>
                <a:t>Two3</a:t>
              </a:r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FD898FCC-7B16-4987-B9AB-DE0099747648}"/>
                </a:ext>
              </a:extLst>
            </p:cNvPr>
            <p:cNvSpPr/>
            <p:nvPr/>
          </p:nvSpPr>
          <p:spPr bwMode="auto">
            <a:xfrm>
              <a:off x="7152268" y="4404016"/>
              <a:ext cx="706157" cy="2882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dirty="0">
                  <a:solidFill>
                    <a:schemeClr val="accent1"/>
                  </a:solidFill>
                </a:rPr>
                <a:t>WP3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5E1DDBC-89B3-4904-BF7E-BC7440AAC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0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1-4 </a:t>
            </a:r>
            <a:r>
              <a:rPr lang="uk-UA" dirty="0"/>
              <a:t>Сумісність</a:t>
            </a: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Нові внутрішні блоки </a:t>
            </a:r>
            <a:r>
              <a:rPr lang="es-ES" dirty="0"/>
              <a:t>R32 </a:t>
            </a:r>
            <a:r>
              <a:rPr lang="uk-UA" dirty="0"/>
              <a:t>сумісні лише з зовнішніми блоками версії </a:t>
            </a:r>
            <a:r>
              <a:rPr lang="es-ES" dirty="0"/>
              <a:t>1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s-ES" dirty="0"/>
              <a:t> 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Нові внутрішні блоки на </a:t>
            </a:r>
            <a:r>
              <a:rPr lang="es-ES" dirty="0"/>
              <a:t>R410A </a:t>
            </a:r>
            <a:r>
              <a:rPr lang="uk-UA" dirty="0"/>
              <a:t>сумісні з існуючими зовнішніми блоками на </a:t>
            </a:r>
            <a:r>
              <a:rPr lang="es-ES" dirty="0"/>
              <a:t>R410A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5A3A9EEB-175A-4350-A5F1-9E42A380BDE7}"/>
              </a:ext>
            </a:extLst>
          </p:cNvPr>
          <p:cNvGrpSpPr/>
          <p:nvPr/>
        </p:nvGrpSpPr>
        <p:grpSpPr>
          <a:xfrm>
            <a:off x="1726017" y="1463629"/>
            <a:ext cx="8788425" cy="2144737"/>
            <a:chOff x="1726017" y="1563212"/>
            <a:chExt cx="8788425" cy="2144737"/>
          </a:xfrm>
        </p:grpSpPr>
        <p:pic>
          <p:nvPicPr>
            <p:cNvPr id="31" name="Imagen 30" descr="Imagen que contiene conector, electrónica&#10;&#10;Descripción generada automáticamente">
              <a:extLst>
                <a:ext uri="{FF2B5EF4-FFF2-40B4-BE49-F238E27FC236}">
                  <a16:creationId xmlns:a16="http://schemas.microsoft.com/office/drawing/2014/main" id="{063F75AB-6ECE-489C-9937-DC52EE56D9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19472" y="2137080"/>
              <a:ext cx="1054613" cy="1392062"/>
            </a:xfrm>
            <a:prstGeom prst="rect">
              <a:avLst/>
            </a:prstGeom>
          </p:spPr>
        </p:pic>
        <p:sp>
          <p:nvSpPr>
            <p:cNvPr id="13" name="Flèche droite rayée 41"/>
            <p:cNvSpPr/>
            <p:nvPr/>
          </p:nvSpPr>
          <p:spPr>
            <a:xfrm>
              <a:off x="5956462" y="2560274"/>
              <a:ext cx="1791855" cy="581891"/>
            </a:xfrm>
            <a:prstGeom prst="stripedRightArrow">
              <a:avLst>
                <a:gd name="adj1" fmla="val 59524"/>
                <a:gd name="adj2" fmla="val 113492"/>
              </a:avLst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>
                  <a:solidFill>
                    <a:prstClr val="black"/>
                  </a:solidFill>
                </a:rPr>
                <a:t>Сумісні з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pic>
          <p:nvPicPr>
            <p:cNvPr id="42" name="Image 33"/>
            <p:cNvPicPr>
              <a:picLocks noChangeAspect="1"/>
            </p:cNvPicPr>
            <p:nvPr/>
          </p:nvPicPr>
          <p:blipFill rotWithShape="1">
            <a:blip r:embed="rId3"/>
            <a:srcRect l="24969" t="15678" b="10540"/>
            <a:stretch/>
          </p:blipFill>
          <p:spPr>
            <a:xfrm>
              <a:off x="9062170" y="1732540"/>
              <a:ext cx="617297" cy="622188"/>
            </a:xfrm>
            <a:prstGeom prst="rect">
              <a:avLst/>
            </a:prstGeom>
          </p:spPr>
        </p:pic>
        <p:sp>
          <p:nvSpPr>
            <p:cNvPr id="33" name="ZoneTexte 21">
              <a:extLst>
                <a:ext uri="{FF2B5EF4-FFF2-40B4-BE49-F238E27FC236}">
                  <a16:creationId xmlns:a16="http://schemas.microsoft.com/office/drawing/2014/main" id="{F3F10011-7461-48A5-8806-A9C789896B37}"/>
                </a:ext>
              </a:extLst>
            </p:cNvPr>
            <p:cNvSpPr txBox="1"/>
            <p:nvPr/>
          </p:nvSpPr>
          <p:spPr>
            <a:xfrm>
              <a:off x="3447129" y="3446339"/>
              <a:ext cx="229458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>
                <a:defRPr sz="1100"/>
              </a:lvl1pPr>
            </a:lstStyle>
            <a:p>
              <a:pPr algn="ctr"/>
              <a:r>
                <a:rPr lang="fr-FR" dirty="0"/>
                <a:t>RWD-</a:t>
              </a:r>
              <a:r>
                <a:rPr lang="fr-FR" dirty="0">
                  <a:solidFill>
                    <a:prstClr val="black"/>
                  </a:solidFill>
                </a:rPr>
                <a:t>2.0~3.0</a:t>
              </a:r>
              <a:r>
                <a:rPr lang="fr-FR" b="1" dirty="0">
                  <a:solidFill>
                    <a:srgbClr val="C00000"/>
                  </a:solidFill>
                </a:rPr>
                <a:t>R</a:t>
              </a:r>
              <a:r>
                <a:rPr lang="fr-FR" dirty="0">
                  <a:solidFill>
                    <a:prstClr val="black"/>
                  </a:solidFill>
                </a:rPr>
                <a:t>W</a:t>
              </a:r>
              <a:r>
                <a:rPr lang="fr-FR" b="1" dirty="0">
                  <a:solidFill>
                    <a:srgbClr val="C00000"/>
                  </a:solidFill>
                </a:rPr>
                <a:t>1</a:t>
              </a:r>
              <a:r>
                <a:rPr lang="fr-FR" dirty="0"/>
                <a:t>E-</a:t>
              </a:r>
              <a:r>
                <a:rPr lang="fr-FR" b="1" dirty="0">
                  <a:solidFill>
                    <a:srgbClr val="C00000"/>
                  </a:solidFill>
                </a:rPr>
                <a:t>220</a:t>
              </a:r>
              <a:r>
                <a:rPr lang="fr-FR" dirty="0"/>
                <a:t>S(-K)</a:t>
              </a:r>
              <a:endParaRPr lang="fr-FR" dirty="0">
                <a:solidFill>
                  <a:prstClr val="black"/>
                </a:solidFill>
              </a:endParaRPr>
            </a:p>
          </p:txBody>
        </p:sp>
        <p:sp>
          <p:nvSpPr>
            <p:cNvPr id="37" name="ZoneTexte 20">
              <a:extLst>
                <a:ext uri="{FF2B5EF4-FFF2-40B4-BE49-F238E27FC236}">
                  <a16:creationId xmlns:a16="http://schemas.microsoft.com/office/drawing/2014/main" id="{A336E7D6-3A75-4D1B-82DF-B8D9C0AFCBAE}"/>
                </a:ext>
              </a:extLst>
            </p:cNvPr>
            <p:cNvSpPr txBox="1"/>
            <p:nvPr/>
          </p:nvSpPr>
          <p:spPr>
            <a:xfrm>
              <a:off x="2249207" y="3444758"/>
              <a:ext cx="123096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dirty="0">
                  <a:solidFill>
                    <a:prstClr val="black"/>
                  </a:solidFill>
                </a:rPr>
                <a:t>RWM-2.0~3.0</a:t>
              </a:r>
              <a:r>
                <a:rPr lang="fr-FR" sz="1100" b="1" dirty="0">
                  <a:solidFill>
                    <a:srgbClr val="C00000"/>
                  </a:solidFill>
                </a:rPr>
                <a:t>R1</a:t>
              </a:r>
              <a:r>
                <a:rPr lang="fr-FR" sz="1100" dirty="0">
                  <a:solidFill>
                    <a:prstClr val="black"/>
                  </a:solidFill>
                </a:rPr>
                <a:t>E</a:t>
              </a:r>
            </a:p>
          </p:txBody>
        </p:sp>
        <p:pic>
          <p:nvPicPr>
            <p:cNvPr id="39" name="Image 33">
              <a:extLst>
                <a:ext uri="{FF2B5EF4-FFF2-40B4-BE49-F238E27FC236}">
                  <a16:creationId xmlns:a16="http://schemas.microsoft.com/office/drawing/2014/main" id="{ED5EE42F-ADC4-4E53-8F48-C9D21F7F72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969" t="15678" b="10540"/>
            <a:stretch/>
          </p:blipFill>
          <p:spPr>
            <a:xfrm>
              <a:off x="1726017" y="1730014"/>
              <a:ext cx="617297" cy="622188"/>
            </a:xfrm>
            <a:prstGeom prst="rect">
              <a:avLst/>
            </a:prstGeom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F77B0A85-C0EE-4CDA-BCC7-C45282817F33}"/>
                </a:ext>
              </a:extLst>
            </p:cNvPr>
            <p:cNvGrpSpPr/>
            <p:nvPr/>
          </p:nvGrpSpPr>
          <p:grpSpPr>
            <a:xfrm>
              <a:off x="8687274" y="1820537"/>
              <a:ext cx="1827168" cy="1863786"/>
              <a:chOff x="8506616" y="1821537"/>
              <a:chExt cx="1827168" cy="1863786"/>
            </a:xfrm>
          </p:grpSpPr>
          <p:sp>
            <p:nvSpPr>
              <p:cNvPr id="6" name="ZoneTexte 29"/>
              <p:cNvSpPr txBox="1"/>
              <p:nvPr/>
            </p:nvSpPr>
            <p:spPr>
              <a:xfrm>
                <a:off x="8506616" y="3423713"/>
                <a:ext cx="138519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s-ES"/>
                </a:defPPr>
                <a:lvl1pPr>
                  <a:defRPr sz="1100"/>
                </a:lvl1pPr>
              </a:lstStyle>
              <a:p>
                <a:pPr algn="ctr"/>
                <a:r>
                  <a:rPr lang="fr-FR" dirty="0">
                    <a:solidFill>
                      <a:prstClr val="black"/>
                    </a:solidFill>
                  </a:rPr>
                  <a:t>RAS-2~3WHVRP</a:t>
                </a:r>
                <a:r>
                  <a:rPr lang="fr-FR" b="1" dirty="0">
                    <a:solidFill>
                      <a:srgbClr val="C00000"/>
                    </a:solidFill>
                  </a:rPr>
                  <a:t>1</a:t>
                </a:r>
                <a:endParaRPr lang="fr-FR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6" name="Image 34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577201" y="2342899"/>
                <a:ext cx="1244030" cy="980425"/>
              </a:xfrm>
              <a:prstGeom prst="rect">
                <a:avLst/>
              </a:prstGeom>
            </p:spPr>
          </p:pic>
          <p:pic>
            <p:nvPicPr>
              <p:cNvPr id="51" name="Image 23">
                <a:extLst>
                  <a:ext uri="{FF2B5EF4-FFF2-40B4-BE49-F238E27FC236}">
                    <a16:creationId xmlns:a16="http://schemas.microsoft.com/office/drawing/2014/main" id="{71EE6FA7-87C8-43B6-B41F-3AE3BDC6BB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488" y="1821537"/>
                <a:ext cx="617296" cy="605061"/>
              </a:xfrm>
              <a:prstGeom prst="rect">
                <a:avLst/>
              </a:prstGeom>
            </p:spPr>
          </p:pic>
        </p:grpSp>
        <p:pic>
          <p:nvPicPr>
            <p:cNvPr id="32" name="Imagen 31" descr="Imagen que contiene refrigerador&#10;&#10;Descripción generada automáticamente">
              <a:extLst>
                <a:ext uri="{FF2B5EF4-FFF2-40B4-BE49-F238E27FC236}">
                  <a16:creationId xmlns:a16="http://schemas.microsoft.com/office/drawing/2014/main" id="{E905BAA2-9BEB-4CE3-9FAD-7A79C3E87E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87500" y="1563212"/>
              <a:ext cx="808170" cy="1893086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AF3911BD-AB21-4B55-9A4C-39343F826E76}"/>
              </a:ext>
            </a:extLst>
          </p:cNvPr>
          <p:cNvGrpSpPr/>
          <p:nvPr/>
        </p:nvGrpSpPr>
        <p:grpSpPr>
          <a:xfrm>
            <a:off x="1687996" y="4148056"/>
            <a:ext cx="8375424" cy="2183843"/>
            <a:chOff x="1687996" y="4274798"/>
            <a:chExt cx="8375424" cy="2183843"/>
          </a:xfrm>
        </p:grpSpPr>
        <p:pic>
          <p:nvPicPr>
            <p:cNvPr id="36" name="Imagen 35" descr="Imagen que contiene conector, electrónica&#10;&#10;Descripción generada automáticamente">
              <a:extLst>
                <a:ext uri="{FF2B5EF4-FFF2-40B4-BE49-F238E27FC236}">
                  <a16:creationId xmlns:a16="http://schemas.microsoft.com/office/drawing/2014/main" id="{6C81ABB9-4087-45AC-B093-373659C024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19471" y="4797149"/>
              <a:ext cx="1054613" cy="1392062"/>
            </a:xfrm>
            <a:prstGeom prst="rect">
              <a:avLst/>
            </a:prstGeom>
          </p:spPr>
        </p:pic>
        <p:sp>
          <p:nvSpPr>
            <p:cNvPr id="17" name="ZoneTexte 35"/>
            <p:cNvSpPr txBox="1"/>
            <p:nvPr/>
          </p:nvSpPr>
          <p:spPr>
            <a:xfrm>
              <a:off x="8678221" y="6194106"/>
              <a:ext cx="13851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>
                <a:defRPr sz="1100"/>
              </a:lvl1pPr>
            </a:lstStyle>
            <a:p>
              <a:pPr algn="ctr"/>
              <a:r>
                <a:rPr lang="fr-FR" dirty="0">
                  <a:solidFill>
                    <a:prstClr val="black"/>
                  </a:solidFill>
                </a:rPr>
                <a:t>RAS-4~10WH(V)NPE</a:t>
              </a:r>
            </a:p>
          </p:txBody>
        </p:sp>
        <p:sp>
          <p:nvSpPr>
            <p:cNvPr id="22" name="Flèche droite rayée 48"/>
            <p:cNvSpPr/>
            <p:nvPr/>
          </p:nvSpPr>
          <p:spPr>
            <a:xfrm>
              <a:off x="5923667" y="5051497"/>
              <a:ext cx="1791855" cy="581891"/>
            </a:xfrm>
            <a:prstGeom prst="stripedRightArrow">
              <a:avLst>
                <a:gd name="adj1" fmla="val 59524"/>
                <a:gd name="adj2" fmla="val 113492"/>
              </a:avLst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>
                  <a:solidFill>
                    <a:prstClr val="black"/>
                  </a:solidFill>
                </a:rPr>
                <a:t>Сумісні з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pic>
          <p:nvPicPr>
            <p:cNvPr id="34" name="Imag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43161" y="4274798"/>
              <a:ext cx="655317" cy="421619"/>
            </a:xfrm>
            <a:prstGeom prst="rect">
              <a:avLst/>
            </a:prstGeom>
          </p:spPr>
        </p:pic>
        <p:pic>
          <p:nvPicPr>
            <p:cNvPr id="43" name="Image 24">
              <a:extLst>
                <a:ext uri="{FF2B5EF4-FFF2-40B4-BE49-F238E27FC236}">
                  <a16:creationId xmlns:a16="http://schemas.microsoft.com/office/drawing/2014/main" id="{56B24165-A2B8-4E0B-BCB7-49005F390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87996" y="4278263"/>
              <a:ext cx="655317" cy="421619"/>
            </a:xfrm>
            <a:prstGeom prst="rect">
              <a:avLst/>
            </a:prstGeom>
          </p:spPr>
        </p:pic>
        <p:sp>
          <p:nvSpPr>
            <p:cNvPr id="46" name="ZoneTexte 21">
              <a:extLst>
                <a:ext uri="{FF2B5EF4-FFF2-40B4-BE49-F238E27FC236}">
                  <a16:creationId xmlns:a16="http://schemas.microsoft.com/office/drawing/2014/main" id="{2E8AEF45-20A5-4F8C-BE46-BBB8E0C099FE}"/>
                </a:ext>
              </a:extLst>
            </p:cNvPr>
            <p:cNvSpPr txBox="1"/>
            <p:nvPr/>
          </p:nvSpPr>
          <p:spPr>
            <a:xfrm>
              <a:off x="3444293" y="6197031"/>
              <a:ext cx="229458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>
                <a:defRPr sz="1100"/>
              </a:lvl1pPr>
            </a:lstStyle>
            <a:p>
              <a:pPr algn="ctr"/>
              <a:r>
                <a:rPr lang="fr-FR" dirty="0"/>
                <a:t>RWD-</a:t>
              </a:r>
              <a:r>
                <a:rPr lang="fr-FR" dirty="0">
                  <a:solidFill>
                    <a:prstClr val="black"/>
                  </a:solidFill>
                </a:rPr>
                <a:t>4.0~6.0</a:t>
              </a:r>
              <a:r>
                <a:rPr lang="fr-FR" b="1" dirty="0">
                  <a:solidFill>
                    <a:srgbClr val="C00000"/>
                  </a:solidFill>
                </a:rPr>
                <a:t>N</a:t>
              </a:r>
              <a:r>
                <a:rPr lang="fr-FR" dirty="0">
                  <a:solidFill>
                    <a:prstClr val="black"/>
                  </a:solidFill>
                </a:rPr>
                <a:t>W</a:t>
              </a:r>
              <a:r>
                <a:rPr lang="fr-FR" b="1" dirty="0">
                  <a:solidFill>
                    <a:srgbClr val="C00000"/>
                  </a:solidFill>
                </a:rPr>
                <a:t>1</a:t>
              </a:r>
              <a:r>
                <a:rPr lang="fr-FR" dirty="0"/>
                <a:t>E-</a:t>
              </a:r>
              <a:r>
                <a:rPr lang="fr-FR" b="1" dirty="0">
                  <a:solidFill>
                    <a:srgbClr val="C00000"/>
                  </a:solidFill>
                </a:rPr>
                <a:t>220</a:t>
              </a:r>
              <a:r>
                <a:rPr lang="fr-FR" dirty="0"/>
                <a:t>S(-K)</a:t>
              </a:r>
              <a:endParaRPr lang="fr-FR" dirty="0">
                <a:solidFill>
                  <a:prstClr val="black"/>
                </a:solidFill>
              </a:endParaRPr>
            </a:p>
          </p:txBody>
        </p:sp>
        <p:sp>
          <p:nvSpPr>
            <p:cNvPr id="47" name="ZoneTexte 20">
              <a:extLst>
                <a:ext uri="{FF2B5EF4-FFF2-40B4-BE49-F238E27FC236}">
                  <a16:creationId xmlns:a16="http://schemas.microsoft.com/office/drawing/2014/main" id="{04C24680-DE7A-4CD4-9CBA-4C33D00061C6}"/>
                </a:ext>
              </a:extLst>
            </p:cNvPr>
            <p:cNvSpPr txBox="1"/>
            <p:nvPr/>
          </p:nvSpPr>
          <p:spPr>
            <a:xfrm>
              <a:off x="2214122" y="6194106"/>
              <a:ext cx="12954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dirty="0">
                  <a:solidFill>
                    <a:prstClr val="black"/>
                  </a:solidFill>
                </a:rPr>
                <a:t>RWM-4.0~10.0</a:t>
              </a:r>
              <a:r>
                <a:rPr lang="fr-FR" sz="1100" b="1" dirty="0">
                  <a:solidFill>
                    <a:srgbClr val="C00000"/>
                  </a:solidFill>
                </a:rPr>
                <a:t>N1</a:t>
              </a:r>
              <a:r>
                <a:rPr lang="fr-FR" sz="1100" dirty="0">
                  <a:solidFill>
                    <a:prstClr val="black"/>
                  </a:solidFill>
                </a:rPr>
                <a:t>E</a:t>
              </a:r>
            </a:p>
          </p:txBody>
        </p:sp>
        <p:pic>
          <p:nvPicPr>
            <p:cNvPr id="48" name="Image 3">
              <a:extLst>
                <a:ext uri="{FF2B5EF4-FFF2-40B4-BE49-F238E27FC236}">
                  <a16:creationId xmlns:a16="http://schemas.microsoft.com/office/drawing/2014/main" id="{5C3CD922-F9F8-4FBB-847A-F4BCE5A0F7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60789" y="4739696"/>
              <a:ext cx="1020064" cy="1440874"/>
            </a:xfrm>
            <a:prstGeom prst="rect">
              <a:avLst/>
            </a:prstGeom>
          </p:spPr>
        </p:pic>
        <p:pic>
          <p:nvPicPr>
            <p:cNvPr id="35" name="Imagen 34" descr="Imagen que contiene refrigerador&#10;&#10;Descripción generada automáticamente">
              <a:extLst>
                <a:ext uri="{FF2B5EF4-FFF2-40B4-BE49-F238E27FC236}">
                  <a16:creationId xmlns:a16="http://schemas.microsoft.com/office/drawing/2014/main" id="{8F3686B4-075F-40EE-8B95-0058CC19A2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8576" y="4296125"/>
              <a:ext cx="808170" cy="1893086"/>
            </a:xfrm>
            <a:prstGeom prst="rect">
              <a:avLst/>
            </a:prstGeom>
          </p:spPr>
        </p:pic>
      </p:grp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402A94A-7363-415D-8E1F-C8E508F807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96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6-2 </a:t>
            </a:r>
            <a:r>
              <a:rPr lang="uk-UA" dirty="0"/>
              <a:t>Насоси під час виробництва ГВП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Залежно від гідравлічної схеми, під час виробництва гарячої води може бути зайвим підтримувати інші насоси в роботі.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Насоси </a:t>
            </a:r>
            <a:r>
              <a:rPr lang="ru-RU" b="1" dirty="0" err="1"/>
              <a:t>під</a:t>
            </a:r>
            <a:r>
              <a:rPr lang="ru-RU" b="1" dirty="0"/>
              <a:t> час </a:t>
            </a:r>
            <a:r>
              <a:rPr lang="ru-RU" b="1" dirty="0" err="1"/>
              <a:t>виробництва</a:t>
            </a:r>
            <a:r>
              <a:rPr lang="ru-RU" b="1" dirty="0"/>
              <a:t> </a:t>
            </a:r>
            <a:r>
              <a:rPr lang="ru-RU" b="1" dirty="0" err="1"/>
              <a:t>гарячої</a:t>
            </a:r>
            <a:r>
              <a:rPr lang="ru-RU" b="1" dirty="0"/>
              <a:t> води </a:t>
            </a:r>
            <a:r>
              <a:rPr lang="ru-RU" b="1" dirty="0" err="1"/>
              <a:t>дозволяють</a:t>
            </a:r>
            <a:r>
              <a:rPr lang="ru-RU" b="1" dirty="0"/>
              <a:t> </a:t>
            </a:r>
            <a:r>
              <a:rPr lang="ru-RU" b="1" dirty="0" err="1"/>
              <a:t>вибрати</a:t>
            </a:r>
            <a:r>
              <a:rPr lang="ru-RU" b="1" dirty="0"/>
              <a:t>, </a:t>
            </a:r>
            <a:r>
              <a:rPr lang="ru-RU" b="1" dirty="0" err="1"/>
              <a:t>чи</a:t>
            </a:r>
            <a:r>
              <a:rPr lang="ru-RU" b="1" dirty="0"/>
              <a:t> ми </a:t>
            </a:r>
            <a:r>
              <a:rPr lang="ru-RU" b="1" dirty="0" err="1"/>
              <a:t>хочемо</a:t>
            </a:r>
            <a:r>
              <a:rPr lang="ru-RU" b="1" dirty="0"/>
              <a:t>, </a:t>
            </a:r>
            <a:r>
              <a:rPr lang="ru-RU" b="1" dirty="0" err="1"/>
              <a:t>щоб</a:t>
            </a:r>
            <a:r>
              <a:rPr lang="ru-RU" b="1" dirty="0"/>
              <a:t> насоси, не </a:t>
            </a:r>
            <a:r>
              <a:rPr lang="ru-RU" b="1" dirty="0" err="1"/>
              <a:t>пов’язані</a:t>
            </a:r>
            <a:r>
              <a:rPr lang="ru-RU" b="1" dirty="0"/>
              <a:t> з </a:t>
            </a:r>
            <a:r>
              <a:rPr lang="ru-RU" b="1" dirty="0" err="1"/>
              <a:t>гарячою</a:t>
            </a:r>
            <a:r>
              <a:rPr lang="ru-RU" b="1" dirty="0"/>
              <a:t> водою, </a:t>
            </a:r>
            <a:r>
              <a:rPr lang="ru-RU" b="1" dirty="0" err="1"/>
              <a:t>працювали</a:t>
            </a:r>
            <a:r>
              <a:rPr lang="ru-RU" b="1" dirty="0"/>
              <a:t>,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/>
              <a:t>хочемо</a:t>
            </a:r>
            <a:r>
              <a:rPr lang="ru-RU" b="1" dirty="0"/>
              <a:t>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зупинити</a:t>
            </a:r>
            <a:endParaRPr lang="ru-RU" b="1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ym typeface="Wingdings" panose="05000000000000000000" pitchFamily="2" charset="2"/>
              </a:rPr>
              <a:t>Власний</a:t>
            </a:r>
            <a:r>
              <a:rPr lang="ru-RU" dirty="0">
                <a:sym typeface="Wingdings" panose="05000000000000000000" pitchFamily="2" charset="2"/>
              </a:rPr>
              <a:t> насос </a:t>
            </a:r>
            <a:r>
              <a:rPr lang="en-US" dirty="0" err="1">
                <a:sym typeface="Wingdings" panose="05000000000000000000" pitchFamily="2" charset="2"/>
              </a:rPr>
              <a:t>Yutaki</a:t>
            </a:r>
            <a:r>
              <a:rPr lang="ru-RU" dirty="0">
                <a:sym typeface="Wingdings" panose="05000000000000000000" pitchFamily="2" charset="2"/>
              </a:rPr>
              <a:t> (WP1) </a:t>
            </a:r>
            <a:r>
              <a:rPr lang="ru-RU" dirty="0" err="1">
                <a:sym typeface="Wingdings" panose="05000000000000000000" pitchFamily="2" charset="2"/>
              </a:rPr>
              <a:t>завжди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увімкнено</a:t>
            </a:r>
            <a:r>
              <a:rPr lang="ru-RU" dirty="0">
                <a:sym typeface="Wingdings" panose="05000000000000000000" pitchFamily="2" charset="2"/>
              </a:rPr>
              <a:t>, </a:t>
            </a:r>
            <a:r>
              <a:rPr lang="ru-RU" dirty="0" err="1">
                <a:sym typeface="Wingdings" panose="05000000000000000000" pitchFamily="2" charset="2"/>
              </a:rPr>
              <a:t>оскільки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він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необхідний</a:t>
            </a:r>
            <a:r>
              <a:rPr lang="ru-RU" dirty="0">
                <a:sym typeface="Wingdings" panose="05000000000000000000" pitchFamily="2" charset="2"/>
              </a:rPr>
              <a:t> для </a:t>
            </a:r>
            <a:r>
              <a:rPr lang="ru-RU" dirty="0" err="1">
                <a:sym typeface="Wingdings" panose="05000000000000000000" pitchFamily="2" charset="2"/>
              </a:rPr>
              <a:t>виробництва</a:t>
            </a:r>
            <a:r>
              <a:rPr lang="ru-RU" dirty="0">
                <a:sym typeface="Wingdings" panose="05000000000000000000" pitchFamily="2" charset="2"/>
              </a:rPr>
              <a:t> тепла</a:t>
            </a:r>
            <a:endParaRPr lang="en-US" dirty="0">
              <a:sym typeface="Wingdings" panose="05000000000000000000" pitchFamily="2" charset="2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ED957A3-E295-4132-B819-146436054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01" y="3613524"/>
            <a:ext cx="3446677" cy="195430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A9CAE48-2DD2-4F8F-8CF4-D54EBE423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660" y="3613524"/>
            <a:ext cx="3446675" cy="195430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0CF6BFD-1E5C-41EF-B73D-2CBE9CE4B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6917" y="3613524"/>
            <a:ext cx="3446677" cy="19543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C19444-8F40-44C5-BD51-6C0C914F7E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4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8072C9-8557-487C-8B1A-6993570D4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637" y="2619444"/>
            <a:ext cx="8477250" cy="3686175"/>
          </a:xfrm>
          <a:prstGeom prst="rect">
            <a:avLst/>
          </a:prstGeom>
        </p:spPr>
      </p:pic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6-2 </a:t>
            </a:r>
            <a:r>
              <a:rPr lang="uk-UA" dirty="0"/>
              <a:t>Насоси під час виробництва ГВП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ym typeface="Wingdings" panose="05000000000000000000" pitchFamily="2" charset="2"/>
              </a:rPr>
              <a:t>Приклад 1: Бак </a:t>
            </a:r>
            <a:r>
              <a:rPr lang="ru-RU" dirty="0" err="1">
                <a:sym typeface="Wingdings" panose="05000000000000000000" pitchFamily="2" charset="2"/>
              </a:rPr>
              <a:t>гарячої</a:t>
            </a:r>
            <a:r>
              <a:rPr lang="ru-RU" dirty="0">
                <a:sym typeface="Wingdings" panose="05000000000000000000" pitchFamily="2" charset="2"/>
              </a:rPr>
              <a:t> води </a:t>
            </a:r>
            <a:r>
              <a:rPr lang="ru-RU" dirty="0" err="1">
                <a:sym typeface="Wingdings" panose="05000000000000000000" pitchFamily="2" charset="2"/>
              </a:rPr>
              <a:t>після</a:t>
            </a:r>
            <a:r>
              <a:rPr lang="ru-RU" dirty="0">
                <a:sym typeface="Wingdings" panose="05000000000000000000" pitchFamily="2" charset="2"/>
              </a:rPr>
              <a:t> </a:t>
            </a:r>
            <a:r>
              <a:rPr lang="ru-RU" dirty="0" err="1">
                <a:sym typeface="Wingdings" panose="05000000000000000000" pitchFamily="2" charset="2"/>
              </a:rPr>
              <a:t>гідравлічного</a:t>
            </a:r>
            <a:r>
              <a:rPr lang="ru-RU" dirty="0">
                <a:sym typeface="Wingdings" panose="05000000000000000000" pitchFamily="2" charset="2"/>
              </a:rPr>
              <a:t> сепаратора (</a:t>
            </a:r>
            <a:r>
              <a:rPr lang="ru-RU" dirty="0" err="1">
                <a:sym typeface="Wingdings" panose="05000000000000000000" pitchFamily="2" charset="2"/>
              </a:rPr>
              <a:t>налаштування</a:t>
            </a:r>
            <a:r>
              <a:rPr lang="ru-RU" dirty="0">
                <a:sym typeface="Wingdings" panose="05000000000000000000" pitchFamily="2" charset="2"/>
              </a:rPr>
              <a:t> «</a:t>
            </a:r>
            <a:r>
              <a:rPr lang="ru-RU" dirty="0" err="1">
                <a:sym typeface="Wingdings" panose="05000000000000000000" pitchFamily="2" charset="2"/>
              </a:rPr>
              <a:t>Після</a:t>
            </a:r>
            <a:r>
              <a:rPr lang="ru-RU" dirty="0">
                <a:sym typeface="Wingdings" panose="05000000000000000000" pitchFamily="2" charset="2"/>
              </a:rPr>
              <a:t>»</a:t>
            </a:r>
            <a:r>
              <a:rPr lang="en-US" dirty="0">
                <a:sym typeface="Wingdings" panose="05000000000000000000" pitchFamily="2" charset="2"/>
              </a:rPr>
              <a:t>)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Насоси під час виробництва ГВП</a:t>
            </a: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: </a:t>
            </a: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НІ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ГВП</a:t>
            </a: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: </a:t>
            </a: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Запит на включення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WP1 and WP3: </a:t>
            </a:r>
            <a:r>
              <a:rPr lang="uk-UA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вкл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WP2: </a:t>
            </a:r>
            <a:r>
              <a:rPr lang="uk-UA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вимк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9AF7E16-41B2-408A-8F06-C4EFFBA4AEF2}"/>
              </a:ext>
            </a:extLst>
          </p:cNvPr>
          <p:cNvSpPr/>
          <p:nvPr/>
        </p:nvSpPr>
        <p:spPr bwMode="auto">
          <a:xfrm>
            <a:off x="3391270" y="4259430"/>
            <a:ext cx="541403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>
                <a:solidFill>
                  <a:schemeClr val="accent1"/>
                </a:solidFill>
              </a:rPr>
              <a:t>ВКЛ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C0BF498-7C4B-4C69-9C97-5485F9B167C6}"/>
              </a:ext>
            </a:extLst>
          </p:cNvPr>
          <p:cNvSpPr/>
          <p:nvPr/>
        </p:nvSpPr>
        <p:spPr bwMode="auto">
          <a:xfrm>
            <a:off x="5383884" y="4770360"/>
            <a:ext cx="590788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>
                <a:solidFill>
                  <a:schemeClr val="accent1"/>
                </a:solidFill>
              </a:rPr>
              <a:t>ВКЛ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93C51E3-F697-4E46-993C-DDA46D0A0653}"/>
              </a:ext>
            </a:extLst>
          </p:cNvPr>
          <p:cNvSpPr/>
          <p:nvPr/>
        </p:nvSpPr>
        <p:spPr bwMode="auto">
          <a:xfrm>
            <a:off x="8558074" y="4052873"/>
            <a:ext cx="634387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 err="1">
                <a:solidFill>
                  <a:schemeClr val="accent1"/>
                </a:solidFill>
              </a:rPr>
              <a:t>викл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0EC253C5-B896-443A-826E-54C8ECBC55DA}"/>
              </a:ext>
            </a:extLst>
          </p:cNvPr>
          <p:cNvSpPr/>
          <p:nvPr/>
        </p:nvSpPr>
        <p:spPr bwMode="auto">
          <a:xfrm>
            <a:off x="5332497" y="2726371"/>
            <a:ext cx="1774479" cy="3544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>
                <a:solidFill>
                  <a:schemeClr val="accent1"/>
                </a:solidFill>
              </a:rPr>
              <a:t>ГВП</a:t>
            </a:r>
            <a:r>
              <a:rPr lang="es-ES" sz="1600" b="1" dirty="0">
                <a:solidFill>
                  <a:schemeClr val="accent1"/>
                </a:solidFill>
              </a:rPr>
              <a:t>: </a:t>
            </a:r>
            <a:r>
              <a:rPr lang="uk-UA" sz="1600" b="1" dirty="0">
                <a:solidFill>
                  <a:schemeClr val="accent1"/>
                </a:solidFill>
              </a:rPr>
              <a:t>Запит на </a:t>
            </a:r>
            <a:r>
              <a:rPr lang="uk-UA" sz="1600" b="1" dirty="0" err="1">
                <a:solidFill>
                  <a:schemeClr val="accent1"/>
                </a:solidFill>
              </a:rPr>
              <a:t>вкл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460DAC-180B-4D67-AA43-D4C59A102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6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0AF5140-A1BB-4B46-B941-A911C7437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637" y="2679826"/>
            <a:ext cx="8391525" cy="3686175"/>
          </a:xfrm>
          <a:prstGeom prst="rect">
            <a:avLst/>
          </a:prstGeom>
        </p:spPr>
      </p:pic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6-2 </a:t>
            </a:r>
            <a:r>
              <a:rPr lang="uk-UA" dirty="0"/>
              <a:t>Насоси під час виробництва ГВП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ym typeface="Wingdings" panose="05000000000000000000" pitchFamily="2" charset="2"/>
              </a:rPr>
              <a:t>Приклад 2: Бак </a:t>
            </a:r>
            <a:r>
              <a:rPr lang="ru-RU" dirty="0" err="1">
                <a:sym typeface="Wingdings" panose="05000000000000000000" pitchFamily="2" charset="2"/>
              </a:rPr>
              <a:t>гарячої</a:t>
            </a:r>
            <a:r>
              <a:rPr lang="ru-RU" dirty="0">
                <a:sym typeface="Wingdings" panose="05000000000000000000" pitchFamily="2" charset="2"/>
              </a:rPr>
              <a:t> води перед </a:t>
            </a:r>
            <a:r>
              <a:rPr lang="ru-RU" dirty="0" err="1">
                <a:sym typeface="Wingdings" panose="05000000000000000000" pitchFamily="2" charset="2"/>
              </a:rPr>
              <a:t>гідравлічним</a:t>
            </a:r>
            <a:r>
              <a:rPr lang="ru-RU" dirty="0">
                <a:sym typeface="Wingdings" panose="05000000000000000000" pitchFamily="2" charset="2"/>
              </a:rPr>
              <a:t> сепаратором (</a:t>
            </a:r>
            <a:r>
              <a:rPr lang="ru-RU" dirty="0" err="1">
                <a:sym typeface="Wingdings" panose="05000000000000000000" pitchFamily="2" charset="2"/>
              </a:rPr>
              <a:t>налаштування</a:t>
            </a:r>
            <a:r>
              <a:rPr lang="ru-RU" dirty="0">
                <a:sym typeface="Wingdings" panose="05000000000000000000" pitchFamily="2" charset="2"/>
              </a:rPr>
              <a:t> «ДО»)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Насоси під час виробництва ГВП</a:t>
            </a: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: </a:t>
            </a: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НІ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ГВП</a:t>
            </a: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: </a:t>
            </a: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Запит на включення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WP1: </a:t>
            </a:r>
            <a:r>
              <a:rPr lang="uk-UA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вкл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WP2 and WP3: </a:t>
            </a:r>
            <a:r>
              <a:rPr lang="uk-UA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вимк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9AF7E16-41B2-408A-8F06-C4EFFBA4AEF2}"/>
              </a:ext>
            </a:extLst>
          </p:cNvPr>
          <p:cNvSpPr/>
          <p:nvPr/>
        </p:nvSpPr>
        <p:spPr bwMode="auto">
          <a:xfrm>
            <a:off x="3372413" y="4361619"/>
            <a:ext cx="497941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 err="1">
                <a:solidFill>
                  <a:schemeClr val="accent1"/>
                </a:solidFill>
              </a:rPr>
              <a:t>вкл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C0BF498-7C4B-4C69-9C97-5485F9B167C6}"/>
              </a:ext>
            </a:extLst>
          </p:cNvPr>
          <p:cNvSpPr/>
          <p:nvPr/>
        </p:nvSpPr>
        <p:spPr bwMode="auto">
          <a:xfrm>
            <a:off x="6826928" y="4630285"/>
            <a:ext cx="630195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 err="1">
                <a:solidFill>
                  <a:schemeClr val="accent1"/>
                </a:solidFill>
              </a:rPr>
              <a:t>викл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93C51E3-F697-4E46-993C-DDA46D0A0653}"/>
              </a:ext>
            </a:extLst>
          </p:cNvPr>
          <p:cNvSpPr/>
          <p:nvPr/>
        </p:nvSpPr>
        <p:spPr bwMode="auto">
          <a:xfrm>
            <a:off x="8478175" y="4107155"/>
            <a:ext cx="678601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 err="1">
                <a:solidFill>
                  <a:schemeClr val="accent1"/>
                </a:solidFill>
              </a:rPr>
              <a:t>викл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F3D228C-0AD2-4287-8D93-7C847198B611}"/>
              </a:ext>
            </a:extLst>
          </p:cNvPr>
          <p:cNvSpPr/>
          <p:nvPr/>
        </p:nvSpPr>
        <p:spPr bwMode="auto">
          <a:xfrm>
            <a:off x="4544853" y="2761303"/>
            <a:ext cx="1774479" cy="3544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>
                <a:solidFill>
                  <a:schemeClr val="accent1"/>
                </a:solidFill>
              </a:rPr>
              <a:t>ГВП</a:t>
            </a:r>
            <a:r>
              <a:rPr lang="es-ES" sz="1600" b="1" dirty="0">
                <a:solidFill>
                  <a:schemeClr val="accent1"/>
                </a:solidFill>
              </a:rPr>
              <a:t>: </a:t>
            </a:r>
            <a:r>
              <a:rPr lang="uk-UA" sz="1600" b="1" dirty="0">
                <a:solidFill>
                  <a:schemeClr val="accent1"/>
                </a:solidFill>
              </a:rPr>
              <a:t>Запит на </a:t>
            </a:r>
            <a:r>
              <a:rPr lang="uk-UA" sz="1600" b="1" dirty="0" err="1">
                <a:solidFill>
                  <a:schemeClr val="accent1"/>
                </a:solidFill>
              </a:rPr>
              <a:t>вкл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9C0B2B-1B9E-4388-A5E6-7643C39DD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4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BC3C3AA-2CF2-4541-BD9B-7FA46C8DA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637" y="2679825"/>
            <a:ext cx="8382000" cy="3686175"/>
          </a:xfrm>
          <a:prstGeom prst="rect">
            <a:avLst/>
          </a:prstGeom>
        </p:spPr>
      </p:pic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6-2 </a:t>
            </a:r>
            <a:r>
              <a:rPr lang="uk-UA" dirty="0"/>
              <a:t>Насоси під час виробництва ГВП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ym typeface="Wingdings" panose="05000000000000000000" pitchFamily="2" charset="2"/>
              </a:rPr>
              <a:t>Приклад 3: </a:t>
            </a:r>
            <a:r>
              <a:rPr lang="ru-RU" dirty="0" err="1">
                <a:sym typeface="Wingdings" panose="05000000000000000000" pitchFamily="2" charset="2"/>
              </a:rPr>
              <a:t>гаряча</a:t>
            </a:r>
            <a:r>
              <a:rPr lang="ru-RU" dirty="0">
                <a:sym typeface="Wingdings" panose="05000000000000000000" pitchFamily="2" charset="2"/>
              </a:rPr>
              <a:t> вода перед </a:t>
            </a:r>
            <a:r>
              <a:rPr lang="ru-RU" dirty="0" err="1">
                <a:sym typeface="Wingdings" panose="05000000000000000000" pitchFamily="2" charset="2"/>
              </a:rPr>
              <a:t>буферним</a:t>
            </a:r>
            <a:r>
              <a:rPr lang="ru-RU" dirty="0">
                <a:sym typeface="Wingdings" panose="05000000000000000000" pitchFamily="2" charset="2"/>
              </a:rPr>
              <a:t> баком (</a:t>
            </a:r>
            <a:r>
              <a:rPr lang="ru-RU" dirty="0" err="1">
                <a:sym typeface="Wingdings" panose="05000000000000000000" pitchFamily="2" charset="2"/>
              </a:rPr>
              <a:t>налаштування</a:t>
            </a:r>
            <a:r>
              <a:rPr lang="ru-RU" dirty="0">
                <a:sym typeface="Wingdings" panose="05000000000000000000" pitchFamily="2" charset="2"/>
              </a:rPr>
              <a:t> «ДО»)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Насоси під час виробництва ГВП</a:t>
            </a: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: </a:t>
            </a: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Так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ГВП</a:t>
            </a: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: </a:t>
            </a:r>
            <a:r>
              <a:rPr lang="uk-UA" sz="1600" dirty="0">
                <a:solidFill>
                  <a:schemeClr val="accent2"/>
                </a:solidFill>
                <a:sym typeface="Wingdings" panose="05000000000000000000" pitchFamily="2" charset="2"/>
              </a:rPr>
              <a:t>Запит на включення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WP1, WP2 and WP3: </a:t>
            </a:r>
            <a:r>
              <a:rPr lang="uk-UA" sz="1600" dirty="0" err="1">
                <a:solidFill>
                  <a:schemeClr val="accent2"/>
                </a:solidFill>
                <a:sym typeface="Wingdings" panose="05000000000000000000" pitchFamily="2" charset="2"/>
              </a:rPr>
              <a:t>вкл</a:t>
            </a:r>
            <a:endParaRPr lang="en-US" sz="1600" dirty="0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9AF7E16-41B2-408A-8F06-C4EFFBA4AEF2}"/>
              </a:ext>
            </a:extLst>
          </p:cNvPr>
          <p:cNvSpPr/>
          <p:nvPr/>
        </p:nvSpPr>
        <p:spPr bwMode="auto">
          <a:xfrm>
            <a:off x="3372413" y="4361619"/>
            <a:ext cx="497941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 err="1">
                <a:solidFill>
                  <a:schemeClr val="accent1"/>
                </a:solidFill>
              </a:rPr>
              <a:t>вкл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C0BF498-7C4B-4C69-9C97-5485F9B167C6}"/>
              </a:ext>
            </a:extLst>
          </p:cNvPr>
          <p:cNvSpPr/>
          <p:nvPr/>
        </p:nvSpPr>
        <p:spPr bwMode="auto">
          <a:xfrm>
            <a:off x="7217547" y="4330421"/>
            <a:ext cx="529286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 err="1">
                <a:solidFill>
                  <a:schemeClr val="accent1"/>
                </a:solidFill>
              </a:rPr>
              <a:t>вкл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93C51E3-F697-4E46-993C-DDA46D0A0653}"/>
              </a:ext>
            </a:extLst>
          </p:cNvPr>
          <p:cNvSpPr/>
          <p:nvPr/>
        </p:nvSpPr>
        <p:spPr bwMode="auto">
          <a:xfrm>
            <a:off x="8654123" y="4139134"/>
            <a:ext cx="529286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 err="1">
                <a:solidFill>
                  <a:schemeClr val="accent1"/>
                </a:solidFill>
              </a:rPr>
              <a:t>вкл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477BD80-3395-4355-8658-8E6BC1C344E7}"/>
              </a:ext>
            </a:extLst>
          </p:cNvPr>
          <p:cNvSpPr/>
          <p:nvPr/>
        </p:nvSpPr>
        <p:spPr bwMode="auto">
          <a:xfrm>
            <a:off x="4535797" y="2761303"/>
            <a:ext cx="1774479" cy="3544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1" dirty="0">
                <a:solidFill>
                  <a:schemeClr val="accent1"/>
                </a:solidFill>
              </a:rPr>
              <a:t>ГВП запит на </a:t>
            </a:r>
            <a:r>
              <a:rPr lang="uk-UA" sz="1600" b="1" dirty="0" err="1">
                <a:solidFill>
                  <a:schemeClr val="accent1"/>
                </a:solidFill>
              </a:rPr>
              <a:t>вкл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15096D-6F76-45A5-8DAB-CA1FC82C2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1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6-3 </a:t>
            </a:r>
            <a:r>
              <a:rPr lang="uk-UA" dirty="0"/>
              <a:t>Налаштування насосів</a:t>
            </a:r>
            <a:endParaRPr lang="es-ES" sz="1800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Pump Setup </a:t>
            </a:r>
            <a:r>
              <a:rPr lang="en-US" dirty="0"/>
              <a:t>allow installer to choose the way to manage secondary side water pump WP3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  <a:sym typeface="Wingdings" panose="05000000000000000000" pitchFamily="2" charset="2"/>
              </a:rPr>
              <a:t>Standard</a:t>
            </a: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: WP3 works as a secondary side pump and runs at the same time than primary side pump WP1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  <a:sym typeface="Wingdings" panose="05000000000000000000" pitchFamily="2" charset="2"/>
              </a:rPr>
              <a:t>Parallel</a:t>
            </a: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: WP3 is dedicated to Circuit 1 operation and WP2 to Circuit 2 allowing individual pump stoppage by Demand-Off condition (“ECO Pumps” need to be set by DSW4-pin5 = ON for pump stoppage to happen)</a:t>
            </a:r>
          </a:p>
          <a:p>
            <a:pPr marL="285750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2"/>
                </a:solidFill>
                <a:cs typeface="+mj-cs"/>
                <a:sym typeface="Wingdings" panose="05000000000000000000" pitchFamily="2" charset="2"/>
              </a:rPr>
              <a:t>This function is available when Hydraulic Separator has been selected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C24A448-5D2F-49DB-972F-0BEF2CC8D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582" y="3166456"/>
            <a:ext cx="3576821" cy="202809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8950952-DE0B-4A8E-B111-C0B34122A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597" y="3166456"/>
            <a:ext cx="3576821" cy="20280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0D5739-8AFC-4DD0-AE57-81D9EE264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9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6ED4E22-2F65-4DEB-BB05-F66D4510C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480" y="2461794"/>
            <a:ext cx="5791200" cy="3838575"/>
          </a:xfrm>
          <a:prstGeom prst="rect">
            <a:avLst/>
          </a:prstGeom>
        </p:spPr>
      </p:pic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6-3 Pump Setup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Example 1: </a:t>
            </a:r>
            <a:r>
              <a:rPr lang="en-US" dirty="0" err="1">
                <a:sym typeface="Wingdings" panose="05000000000000000000" pitchFamily="2" charset="2"/>
              </a:rPr>
              <a:t>Yutaki</a:t>
            </a:r>
            <a:r>
              <a:rPr lang="en-US" dirty="0">
                <a:sym typeface="Wingdings" panose="05000000000000000000" pitchFamily="2" charset="2"/>
              </a:rPr>
              <a:t> standard hydraulic layout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Pump Setup: Standard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WP1 and WP3 need to operate at the same time always so heat can be transferred to the secondary side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WP2 operates independently for Circuit 2. If there is a Demand-Off and “ECO Pumps” is set, then WP2 can stop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92BDA96-513C-4C50-8256-E61414B9FBDD}"/>
              </a:ext>
            </a:extLst>
          </p:cNvPr>
          <p:cNvSpPr/>
          <p:nvPr/>
        </p:nvSpPr>
        <p:spPr bwMode="auto">
          <a:xfrm>
            <a:off x="4178175" y="4298249"/>
            <a:ext cx="497941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b="1" dirty="0" err="1">
                <a:solidFill>
                  <a:schemeClr val="accent1"/>
                </a:solidFill>
              </a:rPr>
              <a:t>On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36E4192-1364-4179-AE69-A28BBEB75846}"/>
              </a:ext>
            </a:extLst>
          </p:cNvPr>
          <p:cNvSpPr/>
          <p:nvPr/>
        </p:nvSpPr>
        <p:spPr bwMode="auto">
          <a:xfrm>
            <a:off x="5782234" y="5453641"/>
            <a:ext cx="497941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b="1" dirty="0" err="1">
                <a:solidFill>
                  <a:schemeClr val="accent1"/>
                </a:solidFill>
              </a:rPr>
              <a:t>On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D9196EE-605D-438D-84B3-9070B71B7A90}"/>
              </a:ext>
            </a:extLst>
          </p:cNvPr>
          <p:cNvSpPr/>
          <p:nvPr/>
        </p:nvSpPr>
        <p:spPr bwMode="auto">
          <a:xfrm>
            <a:off x="8422920" y="3916647"/>
            <a:ext cx="497941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b="1" dirty="0">
                <a:solidFill>
                  <a:schemeClr val="accent1"/>
                </a:solidFill>
              </a:rPr>
              <a:t>Off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421CC33-4E0F-4B65-98CB-D652CDE2A969}"/>
              </a:ext>
            </a:extLst>
          </p:cNvPr>
          <p:cNvSpPr/>
          <p:nvPr/>
        </p:nvSpPr>
        <p:spPr bwMode="auto">
          <a:xfrm>
            <a:off x="8455505" y="2461794"/>
            <a:ext cx="1657215" cy="3544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s-ES" sz="1600" b="1" dirty="0">
                <a:solidFill>
                  <a:schemeClr val="accent1"/>
                </a:solidFill>
              </a:rPr>
              <a:t>C2: </a:t>
            </a:r>
            <a:r>
              <a:rPr lang="es-ES" sz="1600" b="1" dirty="0" err="1">
                <a:solidFill>
                  <a:schemeClr val="accent1"/>
                </a:solidFill>
              </a:rPr>
              <a:t>Demand</a:t>
            </a:r>
            <a:r>
              <a:rPr lang="es-ES" sz="1600" b="1" dirty="0">
                <a:solidFill>
                  <a:schemeClr val="accent1"/>
                </a:solidFill>
              </a:rPr>
              <a:t>-Off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FCC0692-300D-4B28-9FBF-395FE305B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7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5AEF490-E101-41B3-A42F-7B5B9DD6C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273" y="2607364"/>
            <a:ext cx="6854089" cy="3683952"/>
          </a:xfrm>
          <a:prstGeom prst="rect">
            <a:avLst/>
          </a:prstGeom>
        </p:spPr>
      </p:pic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6-3 Pump Setup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Example 2: Dedicated pumps for Circuit 1 and Circuit 2 in parallel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Pump Setup: Parallel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WP1 need to operate for the heat generation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WP3 and WP2 operates independently for Circuit 1 and 2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sym typeface="Wingdings" panose="05000000000000000000" pitchFamily="2" charset="2"/>
              </a:rPr>
              <a:t>If there is a Demand-Off and “ECO Pumps” is set, then WP3 and WP2 can stop according to individual demand</a:t>
            </a:r>
            <a:endParaRPr lang="en-US" sz="1600" dirty="0">
              <a:solidFill>
                <a:srgbClr val="C00000"/>
              </a:solidFill>
              <a:sym typeface="Wingdings" panose="05000000000000000000" pitchFamily="2" charset="2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92BDA96-513C-4C50-8256-E61414B9FBDD}"/>
              </a:ext>
            </a:extLst>
          </p:cNvPr>
          <p:cNvSpPr/>
          <p:nvPr/>
        </p:nvSpPr>
        <p:spPr bwMode="auto">
          <a:xfrm>
            <a:off x="4178180" y="4298249"/>
            <a:ext cx="497941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b="1" dirty="0" err="1">
                <a:solidFill>
                  <a:schemeClr val="accent1"/>
                </a:solidFill>
              </a:rPr>
              <a:t>On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36E4192-1364-4179-AE69-A28BBEB75846}"/>
              </a:ext>
            </a:extLst>
          </p:cNvPr>
          <p:cNvSpPr/>
          <p:nvPr/>
        </p:nvSpPr>
        <p:spPr bwMode="auto">
          <a:xfrm>
            <a:off x="5782239" y="4458393"/>
            <a:ext cx="497941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b="1" dirty="0">
                <a:solidFill>
                  <a:schemeClr val="accent1"/>
                </a:solidFill>
              </a:rPr>
              <a:t>Off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D9196EE-605D-438D-84B3-9070B71B7A90}"/>
              </a:ext>
            </a:extLst>
          </p:cNvPr>
          <p:cNvSpPr/>
          <p:nvPr/>
        </p:nvSpPr>
        <p:spPr bwMode="auto">
          <a:xfrm>
            <a:off x="7761034" y="4400675"/>
            <a:ext cx="497941" cy="3544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b="1" dirty="0" err="1">
                <a:solidFill>
                  <a:schemeClr val="accent1"/>
                </a:solidFill>
              </a:rPr>
              <a:t>On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32A5DBF-2732-4611-9D7C-73AE2D475155}"/>
              </a:ext>
            </a:extLst>
          </p:cNvPr>
          <p:cNvSpPr/>
          <p:nvPr/>
        </p:nvSpPr>
        <p:spPr bwMode="auto">
          <a:xfrm>
            <a:off x="8271246" y="2607364"/>
            <a:ext cx="1271116" cy="3544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b="1" dirty="0" err="1">
                <a:solidFill>
                  <a:schemeClr val="accent1"/>
                </a:solidFill>
              </a:rPr>
              <a:t>Demand-On</a:t>
            </a:r>
            <a:endParaRPr lang="es-ES" sz="1600" b="1" dirty="0">
              <a:solidFill>
                <a:schemeClr val="accent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DDFB798-478C-4D00-9071-59B26796CB5D}"/>
              </a:ext>
            </a:extLst>
          </p:cNvPr>
          <p:cNvSpPr/>
          <p:nvPr/>
        </p:nvSpPr>
        <p:spPr bwMode="auto">
          <a:xfrm>
            <a:off x="5433283" y="2775532"/>
            <a:ext cx="1271116" cy="3544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s-ES" sz="1600" b="1" dirty="0" err="1">
                <a:solidFill>
                  <a:schemeClr val="accent1"/>
                </a:solidFill>
              </a:rPr>
              <a:t>Demand</a:t>
            </a:r>
            <a:r>
              <a:rPr lang="es-ES" sz="1600" b="1" dirty="0">
                <a:solidFill>
                  <a:schemeClr val="accent1"/>
                </a:solidFill>
              </a:rPr>
              <a:t>-Off</a:t>
            </a:r>
          </a:p>
        </p:txBody>
      </p:sp>
      <p:sp>
        <p:nvSpPr>
          <p:cNvPr id="11" name="Marcador de texto 6">
            <a:extLst>
              <a:ext uri="{FF2B5EF4-FFF2-40B4-BE49-F238E27FC236}">
                <a16:creationId xmlns:a16="http://schemas.microsoft.com/office/drawing/2014/main" id="{8D8E3BFD-8CA9-47EE-AB4D-FB1545DFB949}"/>
              </a:ext>
            </a:extLst>
          </p:cNvPr>
          <p:cNvSpPr txBox="1">
            <a:spLocks/>
          </p:cNvSpPr>
          <p:nvPr/>
        </p:nvSpPr>
        <p:spPr>
          <a:xfrm>
            <a:off x="669758" y="6236496"/>
            <a:ext cx="10779294" cy="324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  <a:sym typeface="Wingdings" panose="05000000000000000000" pitchFamily="2" charset="2"/>
              </a:rPr>
              <a:t>NOTICE</a:t>
            </a:r>
            <a:r>
              <a:rPr lang="en-US" sz="1600" dirty="0">
                <a:solidFill>
                  <a:srgbClr val="C00000"/>
                </a:solidFill>
                <a:sym typeface="Wingdings" panose="05000000000000000000" pitchFamily="2" charset="2"/>
              </a:rPr>
              <a:t>: For this hydraulic layout Hitachi’s “2</a:t>
            </a:r>
            <a:r>
              <a:rPr lang="en-US" sz="1600" baseline="30000" dirty="0">
                <a:solidFill>
                  <a:srgbClr val="C00000"/>
                </a:solidFill>
                <a:sym typeface="Wingdings" panose="05000000000000000000" pitchFamily="2" charset="2"/>
              </a:rPr>
              <a:t>nd</a:t>
            </a:r>
            <a:r>
              <a:rPr lang="en-US" sz="1600" dirty="0">
                <a:solidFill>
                  <a:srgbClr val="C00000"/>
                </a:solidFill>
                <a:sym typeface="Wingdings" panose="05000000000000000000" pitchFamily="2" charset="2"/>
              </a:rPr>
              <a:t> Temperature kit” cannot be used. Use a field supplied mixing kit</a:t>
            </a:r>
          </a:p>
        </p:txBody>
      </p:sp>
    </p:spTree>
    <p:extLst>
      <p:ext uri="{BB962C8B-B14F-4D97-AF65-F5344CB8AC3E}">
        <p14:creationId xmlns:p14="http://schemas.microsoft.com/office/powerpoint/2010/main" val="101833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  <p:bldP spid="10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7" y="557631"/>
            <a:ext cx="8220745" cy="477085"/>
          </a:xfrm>
        </p:spPr>
        <p:txBody>
          <a:bodyPr/>
          <a:lstStyle/>
          <a:p>
            <a:r>
              <a:rPr lang="en-US" dirty="0"/>
              <a:t>6-4 Pump operations </a:t>
            </a:r>
            <a:r>
              <a:rPr lang="en-US" dirty="0" err="1"/>
              <a:t>sumary</a:t>
            </a:r>
            <a:endParaRPr lang="es-ES" sz="1800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DHW Tank Position: </a:t>
            </a:r>
            <a:r>
              <a:rPr lang="en-US" b="1" dirty="0"/>
              <a:t>Post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err="1"/>
              <a:t>Pump</a:t>
            </a:r>
            <a:r>
              <a:rPr lang="fr-FR" dirty="0"/>
              <a:t> Setup: </a:t>
            </a:r>
            <a:r>
              <a:rPr lang="fr-FR" b="1" dirty="0"/>
              <a:t>Standard</a:t>
            </a:r>
          </a:p>
        </p:txBody>
      </p:sp>
      <p:graphicFrame>
        <p:nvGraphicFramePr>
          <p:cNvPr id="7" name="Tableau 5">
            <a:extLst>
              <a:ext uri="{FF2B5EF4-FFF2-40B4-BE49-F238E27FC236}">
                <a16:creationId xmlns:a16="http://schemas.microsoft.com/office/drawing/2014/main" id="{CCA76026-8663-4B06-AFF3-25A8C6A527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331941"/>
              </p:ext>
            </p:extLst>
          </p:nvPr>
        </p:nvGraphicFramePr>
        <p:xfrm>
          <a:off x="742948" y="1694743"/>
          <a:ext cx="10195347" cy="4410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582">
                  <a:extLst>
                    <a:ext uri="{9D8B030D-6E8A-4147-A177-3AD203B41FA5}">
                      <a16:colId xmlns:a16="http://schemas.microsoft.com/office/drawing/2014/main" val="1875457771"/>
                    </a:ext>
                  </a:extLst>
                </a:gridCol>
                <a:gridCol w="807582">
                  <a:extLst>
                    <a:ext uri="{9D8B030D-6E8A-4147-A177-3AD203B41FA5}">
                      <a16:colId xmlns:a16="http://schemas.microsoft.com/office/drawing/2014/main" val="151128906"/>
                    </a:ext>
                  </a:extLst>
                </a:gridCol>
                <a:gridCol w="2396999">
                  <a:extLst>
                    <a:ext uri="{9D8B030D-6E8A-4147-A177-3AD203B41FA5}">
                      <a16:colId xmlns:a16="http://schemas.microsoft.com/office/drawing/2014/main" val="532028261"/>
                    </a:ext>
                  </a:extLst>
                </a:gridCol>
                <a:gridCol w="2396999">
                  <a:extLst>
                    <a:ext uri="{9D8B030D-6E8A-4147-A177-3AD203B41FA5}">
                      <a16:colId xmlns:a16="http://schemas.microsoft.com/office/drawing/2014/main" val="2899134306"/>
                    </a:ext>
                  </a:extLst>
                </a:gridCol>
                <a:gridCol w="2396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0090"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tx1"/>
                        </a:solidFill>
                      </a:endParaRPr>
                    </a:p>
                  </a:txBody>
                  <a:tcPr marL="86486" marR="86486" marT="43243" marB="43243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C1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C2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DHW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WP1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WP2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>
                          <a:solidFill>
                            <a:schemeClr val="tx1"/>
                          </a:solidFill>
                        </a:rPr>
                        <a:t>WP3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090">
                <a:tc rowSpan="8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3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DHW Tank Position: </a:t>
                      </a:r>
                      <a:r>
                        <a:rPr kumimoji="1" lang="fr-FR" sz="13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Post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300" b="0" i="0" u="none" strike="noStrike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Pump</a:t>
                      </a:r>
                      <a:r>
                        <a:rPr kumimoji="1" lang="fr-FR" sz="13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Setup: </a:t>
                      </a:r>
                      <a:r>
                        <a:rPr kumimoji="1" lang="fr-FR" sz="13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Standard</a:t>
                      </a:r>
                    </a:p>
                  </a:txBody>
                  <a:tcPr marL="86486" marR="86486" marT="43243" marB="43243" vert="vert27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09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0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038240"/>
                  </a:ext>
                </a:extLst>
              </a:tr>
              <a:tr h="4900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87455"/>
                  </a:ext>
                </a:extLst>
              </a:tr>
              <a:tr h="4900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/>
                        <a:t>OFF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342678"/>
                  </a:ext>
                </a:extLst>
              </a:tr>
              <a:tr h="4900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01211"/>
                  </a:ext>
                </a:extLst>
              </a:tr>
              <a:tr h="4900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914297"/>
                  </a:ext>
                </a:extLst>
              </a:tr>
              <a:tr h="49009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486" marR="86486" marT="43243" marB="4324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486" marR="86486" marT="43243" marB="4324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0E9A60-0ADD-4120-A7FB-CC73EAA58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6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7" y="557631"/>
            <a:ext cx="8220745" cy="477085"/>
          </a:xfrm>
        </p:spPr>
        <p:txBody>
          <a:bodyPr/>
          <a:lstStyle/>
          <a:p>
            <a:r>
              <a:rPr lang="en-US" dirty="0"/>
              <a:t>6-4 Pump operations </a:t>
            </a:r>
            <a:r>
              <a:rPr lang="en-US" dirty="0" err="1"/>
              <a:t>sumary</a:t>
            </a:r>
            <a:endParaRPr lang="es-ES" sz="1800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DHW Tank Position: </a:t>
            </a:r>
            <a:r>
              <a:rPr lang="en-US" b="1" dirty="0"/>
              <a:t>Pre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err="1"/>
              <a:t>Pump</a:t>
            </a:r>
            <a:r>
              <a:rPr lang="fr-FR" dirty="0"/>
              <a:t> Setup: </a:t>
            </a:r>
            <a:r>
              <a:rPr lang="fr-FR" b="1" dirty="0"/>
              <a:t>Standard</a:t>
            </a:r>
          </a:p>
        </p:txBody>
      </p:sp>
      <p:graphicFrame>
        <p:nvGraphicFramePr>
          <p:cNvPr id="7" name="Tableau 5">
            <a:extLst>
              <a:ext uri="{FF2B5EF4-FFF2-40B4-BE49-F238E27FC236}">
                <a16:creationId xmlns:a16="http://schemas.microsoft.com/office/drawing/2014/main" id="{CCA76026-8663-4B06-AFF3-25A8C6A527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41077"/>
              </p:ext>
            </p:extLst>
          </p:nvPr>
        </p:nvGraphicFramePr>
        <p:xfrm>
          <a:off x="742948" y="1896756"/>
          <a:ext cx="10157551" cy="4403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4588">
                  <a:extLst>
                    <a:ext uri="{9D8B030D-6E8A-4147-A177-3AD203B41FA5}">
                      <a16:colId xmlns:a16="http://schemas.microsoft.com/office/drawing/2014/main" val="1875457771"/>
                    </a:ext>
                  </a:extLst>
                </a:gridCol>
                <a:gridCol w="804588">
                  <a:extLst>
                    <a:ext uri="{9D8B030D-6E8A-4147-A177-3AD203B41FA5}">
                      <a16:colId xmlns:a16="http://schemas.microsoft.com/office/drawing/2014/main" val="151128906"/>
                    </a:ext>
                  </a:extLst>
                </a:gridCol>
                <a:gridCol w="2388113">
                  <a:extLst>
                    <a:ext uri="{9D8B030D-6E8A-4147-A177-3AD203B41FA5}">
                      <a16:colId xmlns:a16="http://schemas.microsoft.com/office/drawing/2014/main" val="532028261"/>
                    </a:ext>
                  </a:extLst>
                </a:gridCol>
                <a:gridCol w="2388113">
                  <a:extLst>
                    <a:ext uri="{9D8B030D-6E8A-4147-A177-3AD203B41FA5}">
                      <a16:colId xmlns:a16="http://schemas.microsoft.com/office/drawing/2014/main" val="2899134306"/>
                    </a:ext>
                  </a:extLst>
                </a:gridCol>
                <a:gridCol w="2388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9399"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tx1"/>
                        </a:solidFill>
                      </a:endParaRPr>
                    </a:p>
                  </a:txBody>
                  <a:tcPr marL="86365" marR="86365" marT="43182" marB="43182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C1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C2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DHW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WP1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WP2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>
                          <a:solidFill>
                            <a:schemeClr val="tx1"/>
                          </a:solidFill>
                        </a:rPr>
                        <a:t>WP3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399">
                <a:tc rowSpan="8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3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DHW Tank Position: </a:t>
                      </a:r>
                      <a:r>
                        <a:rPr kumimoji="1" lang="fr-FR" sz="13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Pre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300" b="0" i="0" u="none" strike="noStrike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Pump</a:t>
                      </a:r>
                      <a:r>
                        <a:rPr kumimoji="1" lang="fr-FR" sz="13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Setup: </a:t>
                      </a:r>
                      <a:r>
                        <a:rPr kumimoji="1" lang="fr-FR" sz="13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Standard</a:t>
                      </a:r>
                    </a:p>
                  </a:txBody>
                  <a:tcPr marL="86365" marR="86365" marT="43182" marB="43182" vert="vert27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399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39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038240"/>
                  </a:ext>
                </a:extLst>
              </a:tr>
              <a:tr h="48939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87455"/>
                  </a:ext>
                </a:extLst>
              </a:tr>
              <a:tr h="48891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/>
                        <a:t>OFF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342678"/>
                  </a:ext>
                </a:extLst>
              </a:tr>
              <a:tr h="48891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01211"/>
                  </a:ext>
                </a:extLst>
              </a:tr>
              <a:tr h="48939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914297"/>
                  </a:ext>
                </a:extLst>
              </a:tr>
              <a:tr h="489399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365" marR="86365" marT="43182" marB="43182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79378D-C33E-4325-9471-DE6D37C56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94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7" y="557631"/>
            <a:ext cx="8220745" cy="477085"/>
          </a:xfrm>
        </p:spPr>
        <p:txBody>
          <a:bodyPr/>
          <a:lstStyle/>
          <a:p>
            <a:r>
              <a:rPr lang="en-US" dirty="0"/>
              <a:t>6-4 Pump operations </a:t>
            </a:r>
            <a:r>
              <a:rPr lang="en-US" dirty="0" err="1"/>
              <a:t>sumary</a:t>
            </a:r>
            <a:endParaRPr lang="es-ES" sz="1800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DHW Tank Position: </a:t>
            </a:r>
            <a:r>
              <a:rPr lang="en-US" b="1" dirty="0"/>
              <a:t>Post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err="1"/>
              <a:t>Pump</a:t>
            </a:r>
            <a:r>
              <a:rPr lang="fr-FR" dirty="0"/>
              <a:t> Setup: </a:t>
            </a:r>
            <a:r>
              <a:rPr lang="fr-FR" b="1" dirty="0" err="1"/>
              <a:t>Parallel</a:t>
            </a:r>
            <a:endParaRPr lang="fr-FR" b="1" dirty="0"/>
          </a:p>
        </p:txBody>
      </p:sp>
      <p:graphicFrame>
        <p:nvGraphicFramePr>
          <p:cNvPr id="7" name="Tableau 5">
            <a:extLst>
              <a:ext uri="{FF2B5EF4-FFF2-40B4-BE49-F238E27FC236}">
                <a16:creationId xmlns:a16="http://schemas.microsoft.com/office/drawing/2014/main" id="{CCA76026-8663-4B06-AFF3-25A8C6A527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599264"/>
              </p:ext>
            </p:extLst>
          </p:nvPr>
        </p:nvGraphicFramePr>
        <p:xfrm>
          <a:off x="742948" y="1735817"/>
          <a:ext cx="9867542" cy="4345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616">
                  <a:extLst>
                    <a:ext uri="{9D8B030D-6E8A-4147-A177-3AD203B41FA5}">
                      <a16:colId xmlns:a16="http://schemas.microsoft.com/office/drawing/2014/main" val="1875457771"/>
                    </a:ext>
                  </a:extLst>
                </a:gridCol>
                <a:gridCol w="781616">
                  <a:extLst>
                    <a:ext uri="{9D8B030D-6E8A-4147-A177-3AD203B41FA5}">
                      <a16:colId xmlns:a16="http://schemas.microsoft.com/office/drawing/2014/main" val="151128906"/>
                    </a:ext>
                  </a:extLst>
                </a:gridCol>
                <a:gridCol w="2319930">
                  <a:extLst>
                    <a:ext uri="{9D8B030D-6E8A-4147-A177-3AD203B41FA5}">
                      <a16:colId xmlns:a16="http://schemas.microsoft.com/office/drawing/2014/main" val="532028261"/>
                    </a:ext>
                  </a:extLst>
                </a:gridCol>
                <a:gridCol w="2319930">
                  <a:extLst>
                    <a:ext uri="{9D8B030D-6E8A-4147-A177-3AD203B41FA5}">
                      <a16:colId xmlns:a16="http://schemas.microsoft.com/office/drawing/2014/main" val="2899134306"/>
                    </a:ext>
                  </a:extLst>
                </a:gridCol>
                <a:gridCol w="23199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3900"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tx1"/>
                        </a:solidFill>
                      </a:endParaRPr>
                    </a:p>
                  </a:txBody>
                  <a:tcPr marL="83706" marR="83706" marT="41853" marB="41853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C1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C2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DHW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WP1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WP2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>
                          <a:solidFill>
                            <a:schemeClr val="tx1"/>
                          </a:solidFill>
                        </a:rPr>
                        <a:t>WP3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900">
                <a:tc rowSpan="8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3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DHW Tank Position: </a:t>
                      </a:r>
                      <a:r>
                        <a:rPr kumimoji="1" lang="fr-FR" sz="13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Post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300" b="0" i="0" u="none" strike="noStrike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Pump</a:t>
                      </a:r>
                      <a:r>
                        <a:rPr kumimoji="1" lang="fr-FR" sz="13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Setup: </a:t>
                      </a:r>
                      <a:r>
                        <a:rPr kumimoji="1" lang="fr-FR" sz="1300" b="1" i="0" u="none" strike="noStrike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Parallel</a:t>
                      </a:r>
                      <a:endParaRPr kumimoji="1" lang="fr-FR" sz="1300" b="1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5756" marR="85756" marT="42878" marB="42878" vert="vert27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90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9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038240"/>
                  </a:ext>
                </a:extLst>
              </a:tr>
              <a:tr h="4839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87455"/>
                  </a:ext>
                </a:extLst>
              </a:tr>
              <a:tr h="47433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/>
                        <a:t>OFF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342678"/>
                  </a:ext>
                </a:extLst>
              </a:tr>
              <a:tr h="4839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01211"/>
                  </a:ext>
                </a:extLst>
              </a:tr>
              <a:tr h="4839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914297"/>
                  </a:ext>
                </a:extLst>
              </a:tr>
              <a:tr h="48390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3706" marR="83706" marT="41853" marB="41853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3706" marR="83706" marT="41853" marB="41853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F0E05-91B5-4DC0-8093-2C6DE9988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3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1-5 </a:t>
            </a:r>
            <a:r>
              <a:rPr lang="uk-UA" dirty="0"/>
              <a:t>Новий каскадний контролер</a:t>
            </a:r>
            <a:r>
              <a:rPr lang="es-ES" dirty="0"/>
              <a:t>: ATW-YCC-03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Оновлено</a:t>
            </a:r>
            <a:r>
              <a:rPr lang="ru-RU" dirty="0"/>
              <a:t> разом з </a:t>
            </a:r>
            <a:r>
              <a:rPr lang="en-GB" dirty="0" err="1"/>
              <a:t>Yutaki</a:t>
            </a:r>
            <a:r>
              <a:rPr lang="en-GB" dirty="0"/>
              <a:t> 2022: LCD</a:t>
            </a:r>
            <a:r>
              <a:rPr lang="uk-UA" dirty="0"/>
              <a:t>-пульт керування, підтримка </a:t>
            </a:r>
            <a:r>
              <a:rPr lang="uk-UA" dirty="0" err="1"/>
              <a:t>укр</a:t>
            </a:r>
            <a:r>
              <a:rPr lang="uk-UA" dirty="0"/>
              <a:t>. мови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/>
              <a:t>Сумісний лише з</a:t>
            </a:r>
            <a:r>
              <a:rPr lang="en-GB" dirty="0"/>
              <a:t> </a:t>
            </a:r>
            <a:r>
              <a:rPr lang="en-GB" dirty="0" err="1"/>
              <a:t>Yutaki</a:t>
            </a:r>
            <a:r>
              <a:rPr lang="en-GB" dirty="0"/>
              <a:t> 2022 (</a:t>
            </a:r>
            <a:r>
              <a:rPr lang="uk-UA" dirty="0"/>
              <a:t>несумісний з попередніми моделями</a:t>
            </a:r>
            <a:r>
              <a:rPr lang="en-GB" dirty="0"/>
              <a:t>)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5" name="Imagen 4" descr="Imagen de la pantalla de un celular&#10;&#10;Descripción generada automáticamente con confianza baja">
            <a:extLst>
              <a:ext uri="{FF2B5EF4-FFF2-40B4-BE49-F238E27FC236}">
                <a16:creationId xmlns:a16="http://schemas.microsoft.com/office/drawing/2014/main" id="{E7B383A9-4F81-4611-94EC-29F1956C9A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3538" y="1960985"/>
            <a:ext cx="3224924" cy="44661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077565-35A7-4C04-8204-80ED5AED1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0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7" y="557631"/>
            <a:ext cx="8220745" cy="477085"/>
          </a:xfrm>
        </p:spPr>
        <p:txBody>
          <a:bodyPr/>
          <a:lstStyle/>
          <a:p>
            <a:r>
              <a:rPr lang="en-US" dirty="0"/>
              <a:t>6-4 Pump operations </a:t>
            </a:r>
            <a:r>
              <a:rPr lang="en-US" dirty="0" err="1"/>
              <a:t>sumary</a:t>
            </a:r>
            <a:endParaRPr lang="es-ES" sz="1800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80C24F52-49C1-41F3-BEBA-6E3504122D79}"/>
              </a:ext>
            </a:extLst>
          </p:cNvPr>
          <p:cNvSpPr txBox="1">
            <a:spLocks/>
          </p:cNvSpPr>
          <p:nvPr/>
        </p:nvSpPr>
        <p:spPr>
          <a:xfrm>
            <a:off x="669758" y="1029661"/>
            <a:ext cx="10779294" cy="2814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DHW Tank Position: </a:t>
            </a:r>
            <a:r>
              <a:rPr lang="en-US" b="1" dirty="0"/>
              <a:t>Pre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err="1"/>
              <a:t>Pump</a:t>
            </a:r>
            <a:r>
              <a:rPr lang="fr-FR" dirty="0"/>
              <a:t> Setup: </a:t>
            </a:r>
            <a:r>
              <a:rPr lang="fr-FR" b="1" dirty="0" err="1"/>
              <a:t>Parallel</a:t>
            </a:r>
            <a:endParaRPr lang="fr-FR" b="1" dirty="0"/>
          </a:p>
        </p:txBody>
      </p:sp>
      <p:graphicFrame>
        <p:nvGraphicFramePr>
          <p:cNvPr id="7" name="Tableau 5">
            <a:extLst>
              <a:ext uri="{FF2B5EF4-FFF2-40B4-BE49-F238E27FC236}">
                <a16:creationId xmlns:a16="http://schemas.microsoft.com/office/drawing/2014/main" id="{CCA76026-8663-4B06-AFF3-25A8C6A527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714377"/>
              </p:ext>
            </p:extLst>
          </p:nvPr>
        </p:nvGraphicFramePr>
        <p:xfrm>
          <a:off x="742948" y="1865880"/>
          <a:ext cx="10250085" cy="4434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1918">
                  <a:extLst>
                    <a:ext uri="{9D8B030D-6E8A-4147-A177-3AD203B41FA5}">
                      <a16:colId xmlns:a16="http://schemas.microsoft.com/office/drawing/2014/main" val="1875457771"/>
                    </a:ext>
                  </a:extLst>
                </a:gridCol>
                <a:gridCol w="811918">
                  <a:extLst>
                    <a:ext uri="{9D8B030D-6E8A-4147-A177-3AD203B41FA5}">
                      <a16:colId xmlns:a16="http://schemas.microsoft.com/office/drawing/2014/main" val="151128906"/>
                    </a:ext>
                  </a:extLst>
                </a:gridCol>
                <a:gridCol w="2409868">
                  <a:extLst>
                    <a:ext uri="{9D8B030D-6E8A-4147-A177-3AD203B41FA5}">
                      <a16:colId xmlns:a16="http://schemas.microsoft.com/office/drawing/2014/main" val="532028261"/>
                    </a:ext>
                  </a:extLst>
                </a:gridCol>
                <a:gridCol w="2409868">
                  <a:extLst>
                    <a:ext uri="{9D8B030D-6E8A-4147-A177-3AD203B41FA5}">
                      <a16:colId xmlns:a16="http://schemas.microsoft.com/office/drawing/2014/main" val="2899134306"/>
                    </a:ext>
                  </a:extLst>
                </a:gridCol>
                <a:gridCol w="24098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2721"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tx1"/>
                        </a:solidFill>
                      </a:endParaRPr>
                    </a:p>
                  </a:txBody>
                  <a:tcPr marL="86951" marR="86951" marT="43475" marB="43475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C1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C2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DHW</a:t>
                      </a:r>
                    </a:p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Demand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WP1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tx1"/>
                          </a:solidFill>
                        </a:rPr>
                        <a:t>WP2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>
                          <a:solidFill>
                            <a:schemeClr val="tx1"/>
                          </a:solidFill>
                        </a:rPr>
                        <a:t>WP3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721">
                <a:tc rowSpan="8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3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DHW Tank Position: </a:t>
                      </a:r>
                      <a:r>
                        <a:rPr kumimoji="1" lang="fr-FR" sz="13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Pre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300" b="0" i="0" u="none" strike="noStrike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Pump</a:t>
                      </a:r>
                      <a:r>
                        <a:rPr kumimoji="1" lang="fr-FR" sz="13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Setup: </a:t>
                      </a:r>
                      <a:r>
                        <a:rPr kumimoji="1" lang="fr-FR" sz="1300" b="1" i="0" u="none" strike="noStrike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Parallel</a:t>
                      </a:r>
                      <a:endParaRPr kumimoji="1" lang="fr-FR" sz="1300" b="1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vert="vert27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721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72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038240"/>
                  </a:ext>
                </a:extLst>
              </a:tr>
              <a:tr h="49272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(Pumps during DHW: OFF)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87455"/>
                  </a:ext>
                </a:extLst>
              </a:tr>
              <a:tr h="49272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/>
                        <a:t>OFF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342678"/>
                  </a:ext>
                </a:extLst>
              </a:tr>
              <a:tr h="49272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01211"/>
                  </a:ext>
                </a:extLst>
              </a:tr>
              <a:tr h="49272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ON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914297"/>
                  </a:ext>
                </a:extLst>
              </a:tr>
              <a:tr h="492721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OFF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</a:t>
                      </a: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ON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(DSW4-pin5: OFF)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OFF </a:t>
                      </a:r>
                      <a:r>
                        <a:rPr kumimoji="1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itchFamily="34" charset="0"/>
                        </a:rPr>
                        <a:t>(ECO Pumps DSW4-pin5: ON)</a:t>
                      </a:r>
                      <a:endParaRPr kumimoji="1" lang="fr-FR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itchFamily="34" charset="0"/>
                      </a:endParaRPr>
                    </a:p>
                  </a:txBody>
                  <a:tcPr marL="86951" marR="86951" marT="43475" marB="4347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ECA9FA-4A5C-4B5E-B0B4-7E556AF6F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6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78BE9DF9-BD6C-468A-BE7F-B80D9C4C9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6" y="3022385"/>
            <a:ext cx="6944381" cy="1637750"/>
          </a:xfrm>
        </p:spPr>
        <p:txBody>
          <a:bodyPr/>
          <a:lstStyle/>
          <a:p>
            <a:r>
              <a:rPr lang="en-US" altLang="en-US" dirty="0"/>
              <a:t>Fan-coil control</a:t>
            </a: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45C30FB-F843-4BC3-A790-D1A34B440A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/>
              <a:t>07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6DE790-FDB0-4533-8FA2-35B908561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8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The new </a:t>
            </a:r>
            <a:r>
              <a:rPr lang="en-GB" dirty="0" err="1"/>
              <a:t>Yutaki</a:t>
            </a:r>
            <a:r>
              <a:rPr lang="en-GB" dirty="0"/>
              <a:t>-S/</a:t>
            </a:r>
            <a:r>
              <a:rPr lang="en-GB" dirty="0" err="1"/>
              <a:t>SCombi</a:t>
            </a:r>
            <a:r>
              <a:rPr lang="en-GB" dirty="0"/>
              <a:t> 2021 line-up have the possibility to directly control the fan-coil from the </a:t>
            </a:r>
            <a:r>
              <a:rPr lang="en-US" dirty="0"/>
              <a:t>PC-ARFH2E</a:t>
            </a:r>
            <a:endParaRPr lang="en-GB" dirty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3 fan speed and a 3-way valve can be controlled by assigning dedicated outputs from the </a:t>
            </a:r>
            <a:r>
              <a:rPr lang="en-GB" dirty="0" err="1"/>
              <a:t>Yutaki</a:t>
            </a:r>
            <a:r>
              <a:rPr lang="en-GB" dirty="0"/>
              <a:t> terminal board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A second fan-coil can be controlled by using the auxiliary output signal box ATW-AOS-02</a:t>
            </a: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7-1 Integration to </a:t>
            </a:r>
            <a:r>
              <a:rPr lang="en-US" dirty="0" err="1"/>
              <a:t>Yutaki</a:t>
            </a:r>
            <a:r>
              <a:rPr lang="en-US" dirty="0"/>
              <a:t> control</a:t>
            </a:r>
            <a:endParaRPr lang="es-ES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77E511EB-1D00-4FAF-9BFC-2A47D1D95679}"/>
              </a:ext>
            </a:extLst>
          </p:cNvPr>
          <p:cNvGrpSpPr/>
          <p:nvPr/>
        </p:nvGrpSpPr>
        <p:grpSpPr>
          <a:xfrm>
            <a:off x="930354" y="2306159"/>
            <a:ext cx="9200473" cy="3806948"/>
            <a:chOff x="930354" y="2306159"/>
            <a:chExt cx="9200473" cy="3806948"/>
          </a:xfrm>
        </p:grpSpPr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A259F7FD-99DC-40DC-8907-BC05DD0F6E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3056" y="5914523"/>
              <a:ext cx="621214" cy="10082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540E91D1-720E-48C5-B0B8-0CE8ACE18E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3056" y="5753608"/>
              <a:ext cx="621214" cy="10082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/>
            <p:cNvCxnSpPr>
              <a:cxnSpLocks/>
            </p:cNvCxnSpPr>
            <p:nvPr/>
          </p:nvCxnSpPr>
          <p:spPr>
            <a:xfrm>
              <a:off x="8487325" y="4681467"/>
              <a:ext cx="1059483" cy="5039"/>
            </a:xfrm>
            <a:prstGeom prst="line">
              <a:avLst/>
            </a:prstGeom>
            <a:ln w="57150">
              <a:solidFill>
                <a:schemeClr val="accent4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45955" y="3306986"/>
              <a:ext cx="1438275" cy="1666875"/>
            </a:xfrm>
            <a:prstGeom prst="rect">
              <a:avLst/>
            </a:prstGeom>
          </p:spPr>
        </p:pic>
        <p:cxnSp>
          <p:nvCxnSpPr>
            <p:cNvPr id="44" name="Conector recto 43"/>
            <p:cNvCxnSpPr/>
            <p:nvPr/>
          </p:nvCxnSpPr>
          <p:spPr>
            <a:xfrm flipV="1">
              <a:off x="2596414" y="4993533"/>
              <a:ext cx="5908328" cy="10161"/>
            </a:xfrm>
            <a:prstGeom prst="line">
              <a:avLst/>
            </a:prstGeom>
            <a:ln w="762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/>
            <p:cNvCxnSpPr/>
            <p:nvPr/>
          </p:nvCxnSpPr>
          <p:spPr>
            <a:xfrm>
              <a:off x="2564270" y="5607418"/>
              <a:ext cx="6999126" cy="943"/>
            </a:xfrm>
            <a:prstGeom prst="line">
              <a:avLst/>
            </a:prstGeom>
            <a:ln w="762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upo 46"/>
            <p:cNvGrpSpPr/>
            <p:nvPr/>
          </p:nvGrpSpPr>
          <p:grpSpPr>
            <a:xfrm>
              <a:off x="4706256" y="4723533"/>
              <a:ext cx="540000" cy="540000"/>
              <a:chOff x="7670549" y="2079521"/>
              <a:chExt cx="720000" cy="720000"/>
            </a:xfrm>
            <a:solidFill>
              <a:schemeClr val="bg1"/>
            </a:solidFill>
          </p:grpSpPr>
          <p:sp>
            <p:nvSpPr>
              <p:cNvPr id="94" name="Elipse 93"/>
              <p:cNvSpPr/>
              <p:nvPr/>
            </p:nvSpPr>
            <p:spPr bwMode="auto">
              <a:xfrm>
                <a:off x="7670549" y="2079521"/>
                <a:ext cx="720000" cy="720000"/>
              </a:xfrm>
              <a:prstGeom prst="ellipse">
                <a:avLst/>
              </a:prstGeom>
              <a:grpFill/>
              <a:ln w="28575">
                <a:solidFill>
                  <a:schemeClr val="accent4">
                    <a:lumMod val="25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ES"/>
              </a:p>
            </p:txBody>
          </p:sp>
          <p:cxnSp>
            <p:nvCxnSpPr>
              <p:cNvPr id="95" name="Conector recto 94"/>
              <p:cNvCxnSpPr>
                <a:stCxn id="94" idx="6"/>
                <a:endCxn id="94" idx="0"/>
              </p:cNvCxnSpPr>
              <p:nvPr/>
            </p:nvCxnSpPr>
            <p:spPr>
              <a:xfrm flipH="1" flipV="1">
                <a:off x="8030549" y="2079521"/>
                <a:ext cx="360000" cy="360000"/>
              </a:xfrm>
              <a:prstGeom prst="line">
                <a:avLst/>
              </a:prstGeom>
              <a:grpFill/>
              <a:ln w="28575">
                <a:solidFill>
                  <a:schemeClr val="accent4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95"/>
              <p:cNvCxnSpPr>
                <a:stCxn id="94" idx="6"/>
                <a:endCxn id="94" idx="4"/>
              </p:cNvCxnSpPr>
              <p:nvPr/>
            </p:nvCxnSpPr>
            <p:spPr>
              <a:xfrm flipH="1">
                <a:off x="8030549" y="2439521"/>
                <a:ext cx="360000" cy="360000"/>
              </a:xfrm>
              <a:prstGeom prst="line">
                <a:avLst/>
              </a:prstGeom>
              <a:grpFill/>
              <a:ln w="28575">
                <a:solidFill>
                  <a:schemeClr val="accent4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Conector recto 48"/>
            <p:cNvCxnSpPr/>
            <p:nvPr/>
          </p:nvCxnSpPr>
          <p:spPr>
            <a:xfrm flipH="1">
              <a:off x="8478366" y="4296032"/>
              <a:ext cx="2856" cy="667416"/>
            </a:xfrm>
            <a:prstGeom prst="line">
              <a:avLst/>
            </a:prstGeom>
            <a:ln w="571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/>
            <p:cNvCxnSpPr/>
            <p:nvPr/>
          </p:nvCxnSpPr>
          <p:spPr>
            <a:xfrm flipH="1">
              <a:off x="9539158" y="4296032"/>
              <a:ext cx="5493" cy="1312329"/>
            </a:xfrm>
            <a:prstGeom prst="line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Imagen 5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10005" y="3296380"/>
              <a:ext cx="1200150" cy="1047750"/>
            </a:xfrm>
            <a:prstGeom prst="rect">
              <a:avLst/>
            </a:prstGeom>
          </p:spPr>
        </p:pic>
        <p:cxnSp>
          <p:nvCxnSpPr>
            <p:cNvPr id="55" name="Conector recto 54"/>
            <p:cNvCxnSpPr/>
            <p:nvPr/>
          </p:nvCxnSpPr>
          <p:spPr>
            <a:xfrm flipH="1">
              <a:off x="4123479" y="4275674"/>
              <a:ext cx="2837663" cy="20358"/>
            </a:xfrm>
            <a:prstGeom prst="line">
              <a:avLst/>
            </a:prstGeom>
            <a:ln w="25400">
              <a:solidFill>
                <a:srgbClr val="00B0F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/>
            <p:cNvCxnSpPr>
              <a:cxnSpLocks/>
            </p:cNvCxnSpPr>
            <p:nvPr/>
          </p:nvCxnSpPr>
          <p:spPr>
            <a:xfrm flipH="1">
              <a:off x="4123479" y="3809972"/>
              <a:ext cx="2837663" cy="10283"/>
            </a:xfrm>
            <a:prstGeom prst="line">
              <a:avLst/>
            </a:prstGeom>
            <a:ln w="25400">
              <a:solidFill>
                <a:srgbClr val="CC66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" name="Grupo 74"/>
            <p:cNvGrpSpPr/>
            <p:nvPr/>
          </p:nvGrpSpPr>
          <p:grpSpPr>
            <a:xfrm>
              <a:off x="8357470" y="2605689"/>
              <a:ext cx="1305219" cy="556482"/>
              <a:chOff x="8369197" y="2611111"/>
              <a:chExt cx="1305219" cy="556482"/>
            </a:xfrm>
          </p:grpSpPr>
          <p:cxnSp>
            <p:nvCxnSpPr>
              <p:cNvPr id="87" name="Conector curvado 86"/>
              <p:cNvCxnSpPr/>
              <p:nvPr/>
            </p:nvCxnSpPr>
            <p:spPr>
              <a:xfrm rot="3060000" flipH="1" flipV="1">
                <a:off x="8315197" y="2681593"/>
                <a:ext cx="540000" cy="432000"/>
              </a:xfrm>
              <a:prstGeom prst="curvedConnector3">
                <a:avLst/>
              </a:prstGeom>
              <a:ln w="254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Conector curvado 87"/>
              <p:cNvCxnSpPr/>
              <p:nvPr/>
            </p:nvCxnSpPr>
            <p:spPr>
              <a:xfrm rot="3060000" flipH="1" flipV="1">
                <a:off x="8492311" y="2673352"/>
                <a:ext cx="540000" cy="432000"/>
              </a:xfrm>
              <a:prstGeom prst="curvedConnector3">
                <a:avLst/>
              </a:prstGeom>
              <a:ln w="254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Conector curvado 88"/>
              <p:cNvCxnSpPr/>
              <p:nvPr/>
            </p:nvCxnSpPr>
            <p:spPr>
              <a:xfrm rot="3060000" flipH="1" flipV="1">
                <a:off x="8665307" y="2673352"/>
                <a:ext cx="540000" cy="432000"/>
              </a:xfrm>
              <a:prstGeom prst="curvedConnector3">
                <a:avLst/>
              </a:prstGeom>
              <a:ln w="254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Conector curvado 89"/>
              <p:cNvCxnSpPr/>
              <p:nvPr/>
            </p:nvCxnSpPr>
            <p:spPr>
              <a:xfrm rot="3060000" flipH="1" flipV="1">
                <a:off x="8842421" y="2665111"/>
                <a:ext cx="540000" cy="432000"/>
              </a:xfrm>
              <a:prstGeom prst="curvedConnector3">
                <a:avLst/>
              </a:prstGeom>
              <a:ln w="254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Conector curvado 90"/>
              <p:cNvCxnSpPr/>
              <p:nvPr/>
            </p:nvCxnSpPr>
            <p:spPr>
              <a:xfrm rot="3060000" flipH="1" flipV="1">
                <a:off x="9011302" y="2673352"/>
                <a:ext cx="540000" cy="432000"/>
              </a:xfrm>
              <a:prstGeom prst="curvedConnector3">
                <a:avLst/>
              </a:prstGeom>
              <a:ln w="254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Conector curvado 92"/>
              <p:cNvCxnSpPr/>
              <p:nvPr/>
            </p:nvCxnSpPr>
            <p:spPr>
              <a:xfrm rot="3060000" flipH="1" flipV="1">
                <a:off x="9188416" y="2665111"/>
                <a:ext cx="540000" cy="432000"/>
              </a:xfrm>
              <a:prstGeom prst="curvedConnector3">
                <a:avLst/>
              </a:prstGeom>
              <a:ln w="254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3" name="Image 30">
              <a:extLst>
                <a:ext uri="{FF2B5EF4-FFF2-40B4-BE49-F238E27FC236}">
                  <a16:creationId xmlns:a16="http://schemas.microsoft.com/office/drawing/2014/main" id="{9DC34620-E15A-4556-A74D-F34320C5E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0354" y="5132682"/>
              <a:ext cx="1197206" cy="980425"/>
            </a:xfrm>
            <a:prstGeom prst="rect">
              <a:avLst/>
            </a:prstGeom>
          </p:spPr>
        </p:pic>
        <p:pic>
          <p:nvPicPr>
            <p:cNvPr id="60" name="Imagen 59">
              <a:extLst>
                <a:ext uri="{FF2B5EF4-FFF2-40B4-BE49-F238E27FC236}">
                  <a16:creationId xmlns:a16="http://schemas.microsoft.com/office/drawing/2014/main" id="{1EE1AE87-FC11-4435-A82D-5527A333F6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2953922" y="3788446"/>
              <a:ext cx="1698035" cy="481306"/>
            </a:xfrm>
            <a:prstGeom prst="rect">
              <a:avLst/>
            </a:prstGeom>
          </p:spPr>
        </p:pic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DA3B30BE-6360-4D86-904B-1B2AAE08E2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23313" y="4033575"/>
              <a:ext cx="2837829" cy="10283"/>
            </a:xfrm>
            <a:prstGeom prst="line">
              <a:avLst/>
            </a:prstGeom>
            <a:ln w="25400">
              <a:solidFill>
                <a:srgbClr val="CC66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1E0AF296-F2A5-42F9-A9B4-1B8ED0166F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23313" y="3347152"/>
              <a:ext cx="2837663" cy="10283"/>
            </a:xfrm>
            <a:prstGeom prst="line">
              <a:avLst/>
            </a:prstGeom>
            <a:ln w="25400">
              <a:solidFill>
                <a:srgbClr val="CC66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35ED2907-1265-4524-A929-85A70C9ACA46}"/>
                </a:ext>
              </a:extLst>
            </p:cNvPr>
            <p:cNvCxnSpPr>
              <a:cxnSpLocks/>
            </p:cNvCxnSpPr>
            <p:nvPr/>
          </p:nvCxnSpPr>
          <p:spPr>
            <a:xfrm>
              <a:off x="9870525" y="4675345"/>
              <a:ext cx="260302" cy="0"/>
            </a:xfrm>
            <a:prstGeom prst="line">
              <a:avLst/>
            </a:prstGeom>
            <a:ln w="25400">
              <a:solidFill>
                <a:srgbClr val="CC6600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9B07047C-441D-4D13-A124-71FEB0D1CDEB}"/>
                </a:ext>
              </a:extLst>
            </p:cNvPr>
            <p:cNvCxnSpPr>
              <a:cxnSpLocks/>
            </p:cNvCxnSpPr>
            <p:nvPr/>
          </p:nvCxnSpPr>
          <p:spPr>
            <a:xfrm>
              <a:off x="3802939" y="2306159"/>
              <a:ext cx="0" cy="755588"/>
            </a:xfrm>
            <a:prstGeom prst="line">
              <a:avLst/>
            </a:prstGeom>
            <a:ln w="25400">
              <a:solidFill>
                <a:srgbClr val="CC6600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C6726110-8563-4B34-832F-68E6607790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02940" y="2315212"/>
              <a:ext cx="6318834" cy="2337"/>
            </a:xfrm>
            <a:prstGeom prst="line">
              <a:avLst/>
            </a:prstGeom>
            <a:ln w="25400">
              <a:solidFill>
                <a:srgbClr val="CC6600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E05B1056-419D-4C09-BCAA-201196E51B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18321" y="2306159"/>
              <a:ext cx="503" cy="2377828"/>
            </a:xfrm>
            <a:prstGeom prst="line">
              <a:avLst/>
            </a:prstGeom>
            <a:ln w="25400">
              <a:solidFill>
                <a:srgbClr val="CC6600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upo 72">
              <a:extLst>
                <a:ext uri="{FF2B5EF4-FFF2-40B4-BE49-F238E27FC236}">
                  <a16:creationId xmlns:a16="http://schemas.microsoft.com/office/drawing/2014/main" id="{F05ACDC9-50A2-441B-B4FD-930B48AEAABF}"/>
                </a:ext>
              </a:extLst>
            </p:cNvPr>
            <p:cNvGrpSpPr/>
            <p:nvPr/>
          </p:nvGrpSpPr>
          <p:grpSpPr>
            <a:xfrm>
              <a:off x="9319247" y="4448050"/>
              <a:ext cx="456431" cy="435449"/>
              <a:chOff x="9319247" y="4448050"/>
              <a:chExt cx="456431" cy="435449"/>
            </a:xfrm>
          </p:grpSpPr>
          <p:grpSp>
            <p:nvGrpSpPr>
              <p:cNvPr id="74" name="Grupo 73">
                <a:extLst>
                  <a:ext uri="{FF2B5EF4-FFF2-40B4-BE49-F238E27FC236}">
                    <a16:creationId xmlns:a16="http://schemas.microsoft.com/office/drawing/2014/main" id="{1B94368F-B724-410A-9C1F-F3016CA5731D}"/>
                  </a:ext>
                </a:extLst>
              </p:cNvPr>
              <p:cNvGrpSpPr/>
              <p:nvPr/>
            </p:nvGrpSpPr>
            <p:grpSpPr>
              <a:xfrm rot="10800000">
                <a:off x="9455890" y="4448050"/>
                <a:ext cx="319788" cy="435449"/>
                <a:chOff x="5158406" y="4453408"/>
                <a:chExt cx="319788" cy="435449"/>
              </a:xfrm>
            </p:grpSpPr>
            <p:grpSp>
              <p:nvGrpSpPr>
                <p:cNvPr id="77" name="Grupo 76">
                  <a:extLst>
                    <a:ext uri="{FF2B5EF4-FFF2-40B4-BE49-F238E27FC236}">
                      <a16:creationId xmlns:a16="http://schemas.microsoft.com/office/drawing/2014/main" id="{D8186A11-ABFF-42E3-AF36-1025691578E5}"/>
                    </a:ext>
                  </a:extLst>
                </p:cNvPr>
                <p:cNvGrpSpPr/>
                <p:nvPr/>
              </p:nvGrpSpPr>
              <p:grpSpPr>
                <a:xfrm rot="5400000">
                  <a:off x="5169551" y="4580214"/>
                  <a:ext cx="435449" cy="181837"/>
                  <a:chOff x="5140438" y="4904407"/>
                  <a:chExt cx="538047" cy="214476"/>
                </a:xfrm>
              </p:grpSpPr>
              <p:sp>
                <p:nvSpPr>
                  <p:cNvPr id="81" name="Triángulo isósceles 80">
                    <a:extLst>
                      <a:ext uri="{FF2B5EF4-FFF2-40B4-BE49-F238E27FC236}">
                        <a16:creationId xmlns:a16="http://schemas.microsoft.com/office/drawing/2014/main" id="{C466240A-74CC-457B-9F1F-A08E07527961}"/>
                      </a:ext>
                    </a:extLst>
                  </p:cNvPr>
                  <p:cNvSpPr/>
                  <p:nvPr/>
                </p:nvSpPr>
                <p:spPr bwMode="auto">
                  <a:xfrm rot="5400000">
                    <a:off x="5180520" y="4864325"/>
                    <a:ext cx="214476" cy="294640"/>
                  </a:xfrm>
                  <a:prstGeom prst="triangle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accent4">
                        <a:lumMod val="25000"/>
                      </a:schemeClr>
                    </a:solidFill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s-ES"/>
                  </a:p>
                </p:txBody>
              </p:sp>
              <p:sp>
                <p:nvSpPr>
                  <p:cNvPr id="82" name="Triángulo isósceles 81">
                    <a:extLst>
                      <a:ext uri="{FF2B5EF4-FFF2-40B4-BE49-F238E27FC236}">
                        <a16:creationId xmlns:a16="http://schemas.microsoft.com/office/drawing/2014/main" id="{D0B2BB39-8D54-4014-ABF6-983D5EDA1D19}"/>
                      </a:ext>
                    </a:extLst>
                  </p:cNvPr>
                  <p:cNvSpPr/>
                  <p:nvPr/>
                </p:nvSpPr>
                <p:spPr bwMode="auto">
                  <a:xfrm rot="16200000">
                    <a:off x="5423927" y="4864325"/>
                    <a:ext cx="214476" cy="294640"/>
                  </a:xfrm>
                  <a:prstGeom prst="triangle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accent4">
                        <a:lumMod val="25000"/>
                      </a:schemeClr>
                    </a:solidFill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s-ES"/>
                  </a:p>
                </p:txBody>
              </p:sp>
            </p:grpSp>
            <p:grpSp>
              <p:nvGrpSpPr>
                <p:cNvPr id="78" name="Grupo 77">
                  <a:extLst>
                    <a:ext uri="{FF2B5EF4-FFF2-40B4-BE49-F238E27FC236}">
                      <a16:creationId xmlns:a16="http://schemas.microsoft.com/office/drawing/2014/main" id="{C55499C8-8213-4D6B-8CE5-689F2F430C93}"/>
                    </a:ext>
                  </a:extLst>
                </p:cNvPr>
                <p:cNvGrpSpPr/>
                <p:nvPr/>
              </p:nvGrpSpPr>
              <p:grpSpPr>
                <a:xfrm>
                  <a:off x="5158406" y="4578979"/>
                  <a:ext cx="198000" cy="180000"/>
                  <a:chOff x="5648960" y="2397760"/>
                  <a:chExt cx="198000" cy="180000"/>
                </a:xfrm>
              </p:grpSpPr>
              <p:sp>
                <p:nvSpPr>
                  <p:cNvPr id="79" name="Circular 99">
                    <a:extLst>
                      <a:ext uri="{FF2B5EF4-FFF2-40B4-BE49-F238E27FC236}">
                        <a16:creationId xmlns:a16="http://schemas.microsoft.com/office/drawing/2014/main" id="{7C03CC84-9C26-4D25-99C2-3FE5936E958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648960" y="2397760"/>
                    <a:ext cx="180000" cy="180000"/>
                  </a:xfrm>
                  <a:prstGeom prst="pie">
                    <a:avLst>
                      <a:gd name="adj1" fmla="val 5400000"/>
                      <a:gd name="adj2" fmla="val 16200000"/>
                    </a:avLst>
                  </a:prstGeom>
                  <a:solidFill>
                    <a:schemeClr val="bg1"/>
                  </a:solidFill>
                  <a:ln w="28575">
                    <a:solidFill>
                      <a:schemeClr val="accent4">
                        <a:lumMod val="25000"/>
                      </a:schemeClr>
                    </a:solidFill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s-ES"/>
                  </a:p>
                </p:txBody>
              </p:sp>
              <p:cxnSp>
                <p:nvCxnSpPr>
                  <p:cNvPr id="80" name="Conector recto 79">
                    <a:extLst>
                      <a:ext uri="{FF2B5EF4-FFF2-40B4-BE49-F238E27FC236}">
                        <a16:creationId xmlns:a16="http://schemas.microsoft.com/office/drawing/2014/main" id="{062D30BE-20AE-4E80-B947-917E4B0CDBC7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738960" y="2487760"/>
                    <a:ext cx="108000" cy="1831"/>
                  </a:xfrm>
                  <a:prstGeom prst="line">
                    <a:avLst/>
                  </a:prstGeom>
                  <a:ln w="28575">
                    <a:solidFill>
                      <a:schemeClr val="accent4">
                        <a:lumMod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76" name="Triángulo isósceles 75">
                <a:extLst>
                  <a:ext uri="{FF2B5EF4-FFF2-40B4-BE49-F238E27FC236}">
                    <a16:creationId xmlns:a16="http://schemas.microsoft.com/office/drawing/2014/main" id="{25A96E89-E688-43A1-BCBE-DD035A953B52}"/>
                  </a:ext>
                </a:extLst>
              </p:cNvPr>
              <p:cNvSpPr/>
              <p:nvPr/>
            </p:nvSpPr>
            <p:spPr bwMode="auto">
              <a:xfrm rot="5400000">
                <a:off x="9347556" y="4549604"/>
                <a:ext cx="181837" cy="238456"/>
              </a:xfrm>
              <a:prstGeom prst="triangle">
                <a:avLst/>
              </a:prstGeom>
              <a:solidFill>
                <a:schemeClr val="bg1"/>
              </a:solidFill>
              <a:ln w="28575">
                <a:solidFill>
                  <a:schemeClr val="accent4">
                    <a:lumMod val="25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ES"/>
              </a:p>
            </p:txBody>
          </p:sp>
        </p:grpSp>
        <p:pic>
          <p:nvPicPr>
            <p:cNvPr id="48" name="Imagen 47" descr="Imagen que contiene refrigerador&#10;&#10;Descripción generada automáticamente">
              <a:extLst>
                <a:ext uri="{FF2B5EF4-FFF2-40B4-BE49-F238E27FC236}">
                  <a16:creationId xmlns:a16="http://schemas.microsoft.com/office/drawing/2014/main" id="{1390279D-B081-43B4-BC1A-D36D35653C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290" t="2687" r="13997" b="5562"/>
            <a:stretch/>
          </p:blipFill>
          <p:spPr>
            <a:xfrm>
              <a:off x="2397559" y="3293731"/>
              <a:ext cx="978469" cy="2814665"/>
            </a:xfrm>
            <a:prstGeom prst="rect">
              <a:avLst/>
            </a:prstGeom>
          </p:spPr>
        </p:pic>
      </p:grp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540D3F60-184E-4651-9F8B-2751953C24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2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D32D3A6-C116-4B49-A1CA-736988BD6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3155" y="4020239"/>
            <a:ext cx="1943473" cy="18350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1E1E8B6-7517-4040-B9B2-F95BAA521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3440" y="1824634"/>
            <a:ext cx="2190750" cy="1676400"/>
          </a:xfrm>
          <a:prstGeom prst="rect">
            <a:avLst/>
          </a:prstGeom>
        </p:spPr>
      </p:pic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Basic fan-coil thermostat functions are embedded into </a:t>
            </a:r>
            <a:r>
              <a:rPr lang="en-US" dirty="0"/>
              <a:t>PC-ARFH2E</a:t>
            </a:r>
            <a:endParaRPr lang="en-GB" dirty="0"/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Same functions as a standard fan-coil thermostat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No need to use external control devices for the fan-coil</a:t>
            </a: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7-1 Integration to </a:t>
            </a:r>
            <a:r>
              <a:rPr lang="en-US" dirty="0" err="1"/>
              <a:t>Yutaki</a:t>
            </a:r>
            <a:r>
              <a:rPr lang="en-US" dirty="0"/>
              <a:t> control</a:t>
            </a:r>
            <a:endParaRPr lang="es-ES" dirty="0"/>
          </a:p>
        </p:txBody>
      </p:sp>
      <p:sp>
        <p:nvSpPr>
          <p:cNvPr id="48" name="TextBox 8">
            <a:extLst>
              <a:ext uri="{FF2B5EF4-FFF2-40B4-BE49-F238E27FC236}">
                <a16:creationId xmlns:a16="http://schemas.microsoft.com/office/drawing/2014/main" id="{16BA54F0-8A46-4BF2-ACA6-9FAE19496FBC}"/>
              </a:ext>
            </a:extLst>
          </p:cNvPr>
          <p:cNvSpPr txBox="1"/>
          <p:nvPr/>
        </p:nvSpPr>
        <p:spPr>
          <a:xfrm>
            <a:off x="9937019" y="2367475"/>
            <a:ext cx="254086" cy="27699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1</a:t>
            </a:r>
            <a:endParaRPr kumimoji="0" lang="es-ES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1" name="TextBox 9">
            <a:extLst>
              <a:ext uri="{FF2B5EF4-FFF2-40B4-BE49-F238E27FC236}">
                <a16:creationId xmlns:a16="http://schemas.microsoft.com/office/drawing/2014/main" id="{19EF7436-0149-4FB2-9A45-B3DC394076ED}"/>
              </a:ext>
            </a:extLst>
          </p:cNvPr>
          <p:cNvSpPr txBox="1"/>
          <p:nvPr/>
        </p:nvSpPr>
        <p:spPr>
          <a:xfrm>
            <a:off x="9529551" y="3165458"/>
            <a:ext cx="295099" cy="27699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b="1" dirty="0">
                <a:solidFill>
                  <a:schemeClr val="bg1"/>
                </a:solidFill>
              </a:rPr>
              <a:t>3</a:t>
            </a:r>
            <a:endParaRPr kumimoji="0" lang="es-ES" sz="1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sp>
        <p:nvSpPr>
          <p:cNvPr id="54" name="TextBox 10">
            <a:extLst>
              <a:ext uri="{FF2B5EF4-FFF2-40B4-BE49-F238E27FC236}">
                <a16:creationId xmlns:a16="http://schemas.microsoft.com/office/drawing/2014/main" id="{E73157C0-0879-4BA0-8C05-C8EDCCC17C0C}"/>
              </a:ext>
            </a:extLst>
          </p:cNvPr>
          <p:cNvSpPr txBox="1"/>
          <p:nvPr/>
        </p:nvSpPr>
        <p:spPr>
          <a:xfrm>
            <a:off x="9213474" y="2557570"/>
            <a:ext cx="295099" cy="27699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b="1" dirty="0">
                <a:solidFill>
                  <a:schemeClr val="bg1"/>
                </a:solidFill>
              </a:rPr>
              <a:t>2</a:t>
            </a:r>
            <a:endParaRPr kumimoji="0" lang="es-ES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2" name="TextBox 11">
            <a:extLst>
              <a:ext uri="{FF2B5EF4-FFF2-40B4-BE49-F238E27FC236}">
                <a16:creationId xmlns:a16="http://schemas.microsoft.com/office/drawing/2014/main" id="{7206D71E-3581-4798-BC00-0B4DF3ABB1FC}"/>
              </a:ext>
            </a:extLst>
          </p:cNvPr>
          <p:cNvSpPr txBox="1"/>
          <p:nvPr/>
        </p:nvSpPr>
        <p:spPr>
          <a:xfrm>
            <a:off x="10982710" y="2945360"/>
            <a:ext cx="295099" cy="27699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b="1" dirty="0">
                <a:solidFill>
                  <a:schemeClr val="bg1"/>
                </a:solidFill>
              </a:rPr>
              <a:t>4</a:t>
            </a:r>
            <a:endParaRPr kumimoji="0" lang="es-ES" sz="1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sp>
        <p:nvSpPr>
          <p:cNvPr id="71" name="TextBox 14">
            <a:extLst>
              <a:ext uri="{FF2B5EF4-FFF2-40B4-BE49-F238E27FC236}">
                <a16:creationId xmlns:a16="http://schemas.microsoft.com/office/drawing/2014/main" id="{35F7C24A-94BA-4E4F-9FC2-11CCB950E790}"/>
              </a:ext>
            </a:extLst>
          </p:cNvPr>
          <p:cNvSpPr txBox="1"/>
          <p:nvPr/>
        </p:nvSpPr>
        <p:spPr>
          <a:xfrm>
            <a:off x="8963686" y="5450216"/>
            <a:ext cx="282248" cy="27699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1</a:t>
            </a:r>
          </a:p>
        </p:txBody>
      </p:sp>
      <p:sp>
        <p:nvSpPr>
          <p:cNvPr id="84" name="TextBox 30">
            <a:extLst>
              <a:ext uri="{FF2B5EF4-FFF2-40B4-BE49-F238E27FC236}">
                <a16:creationId xmlns:a16="http://schemas.microsoft.com/office/drawing/2014/main" id="{A4A68580-F1AE-4A19-B1A4-5BF2C95AB5D5}"/>
              </a:ext>
            </a:extLst>
          </p:cNvPr>
          <p:cNvSpPr txBox="1"/>
          <p:nvPr/>
        </p:nvSpPr>
        <p:spPr>
          <a:xfrm>
            <a:off x="10191105" y="5079960"/>
            <a:ext cx="282248" cy="27699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2</a:t>
            </a:r>
          </a:p>
        </p:txBody>
      </p:sp>
      <p:sp>
        <p:nvSpPr>
          <p:cNvPr id="86" name="TextBox 32">
            <a:extLst>
              <a:ext uri="{FF2B5EF4-FFF2-40B4-BE49-F238E27FC236}">
                <a16:creationId xmlns:a16="http://schemas.microsoft.com/office/drawing/2014/main" id="{FBF3B284-E26D-4B65-90B6-815D234BA696}"/>
              </a:ext>
            </a:extLst>
          </p:cNvPr>
          <p:cNvSpPr txBox="1"/>
          <p:nvPr/>
        </p:nvSpPr>
        <p:spPr>
          <a:xfrm>
            <a:off x="9889807" y="5079960"/>
            <a:ext cx="282248" cy="27699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4</a:t>
            </a:r>
          </a:p>
        </p:txBody>
      </p:sp>
      <p:sp>
        <p:nvSpPr>
          <p:cNvPr id="92" name="TextBox 33">
            <a:extLst>
              <a:ext uri="{FF2B5EF4-FFF2-40B4-BE49-F238E27FC236}">
                <a16:creationId xmlns:a16="http://schemas.microsoft.com/office/drawing/2014/main" id="{30DF867E-8978-4E49-8F96-2A076FE0BEB6}"/>
              </a:ext>
            </a:extLst>
          </p:cNvPr>
          <p:cNvSpPr txBox="1"/>
          <p:nvPr/>
        </p:nvSpPr>
        <p:spPr>
          <a:xfrm>
            <a:off x="9588509" y="5079960"/>
            <a:ext cx="282248" cy="27699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b="1" dirty="0">
                <a:solidFill>
                  <a:schemeClr val="bg1"/>
                </a:solidFill>
                <a:sym typeface="Calibri"/>
              </a:rPr>
              <a:t>3</a:t>
            </a:r>
            <a:endParaRPr kumimoji="0" lang="es-ES" sz="1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7" name="TextBox 34">
            <a:extLst>
              <a:ext uri="{FF2B5EF4-FFF2-40B4-BE49-F238E27FC236}">
                <a16:creationId xmlns:a16="http://schemas.microsoft.com/office/drawing/2014/main" id="{96DA89CD-0CC8-4F24-BF44-FA28A81FBB4F}"/>
              </a:ext>
            </a:extLst>
          </p:cNvPr>
          <p:cNvSpPr txBox="1"/>
          <p:nvPr/>
        </p:nvSpPr>
        <p:spPr>
          <a:xfrm>
            <a:off x="10495066" y="5079960"/>
            <a:ext cx="282248" cy="27699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5</a:t>
            </a:r>
          </a:p>
        </p:txBody>
      </p:sp>
      <p:sp>
        <p:nvSpPr>
          <p:cNvPr id="98" name="TextBox 35">
            <a:extLst>
              <a:ext uri="{FF2B5EF4-FFF2-40B4-BE49-F238E27FC236}">
                <a16:creationId xmlns:a16="http://schemas.microsoft.com/office/drawing/2014/main" id="{CEEE4905-24BA-46CA-BA20-25C4654B6A03}"/>
              </a:ext>
            </a:extLst>
          </p:cNvPr>
          <p:cNvSpPr txBox="1"/>
          <p:nvPr/>
        </p:nvSpPr>
        <p:spPr>
          <a:xfrm>
            <a:off x="10962351" y="4761316"/>
            <a:ext cx="282248" cy="27699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b="1" dirty="0">
                <a:solidFill>
                  <a:schemeClr val="bg1"/>
                </a:solidFill>
                <a:sym typeface="Calibri"/>
              </a:rPr>
              <a:t>6</a:t>
            </a:r>
            <a:endParaRPr kumimoji="0" lang="es-ES" sz="1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aphicFrame>
        <p:nvGraphicFramePr>
          <p:cNvPr id="105" name="Tableau 5">
            <a:extLst>
              <a:ext uri="{FF2B5EF4-FFF2-40B4-BE49-F238E27FC236}">
                <a16:creationId xmlns:a16="http://schemas.microsoft.com/office/drawing/2014/main" id="{D6CDC2AA-41F5-4234-B552-47643E1BA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018549"/>
              </p:ext>
            </p:extLst>
          </p:nvPr>
        </p:nvGraphicFramePr>
        <p:xfrm>
          <a:off x="914191" y="2719274"/>
          <a:ext cx="7374289" cy="2461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0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0327">
                  <a:extLst>
                    <a:ext uri="{9D8B030D-6E8A-4147-A177-3AD203B41FA5}">
                      <a16:colId xmlns:a16="http://schemas.microsoft.com/office/drawing/2014/main" val="4078886267"/>
                    </a:ext>
                  </a:extLst>
                </a:gridCol>
                <a:gridCol w="2270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23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</a:t>
                      </a:r>
                      <a:endParaRPr lang="en-US" sz="14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noProof="0" dirty="0">
                          <a:solidFill>
                            <a:schemeClr val="tx1"/>
                          </a:solidFill>
                        </a:rPr>
                        <a:t>Fan-coil Thermostat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tx1"/>
                          </a:solidFill>
                        </a:rPr>
                        <a:t>PC-ARFH2E</a:t>
                      </a:r>
                      <a:endParaRPr lang="en-US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9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s-E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Fan-</a:t>
                      </a:r>
                      <a:r>
                        <a:rPr kumimoji="1" lang="es-ES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coil</a:t>
                      </a:r>
                      <a:r>
                        <a:rPr kumimoji="1" lang="es-E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 ON/OFF</a:t>
                      </a:r>
                      <a:endParaRPr kumimoji="1" lang="en-GB" sz="12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  <a:sym typeface="Maurea-RegularLf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ON/OFF selector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Room ON/OFF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09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Fan speed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s-E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Fan </a:t>
                      </a: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speed</a:t>
                      </a:r>
                      <a:r>
                        <a:rPr kumimoji="1" lang="es-E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 </a:t>
                      </a: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selector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Fan at the LCD display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094">
                <a:tc row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Cooling/heating mode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Thermostatic mode </a:t>
                      </a:r>
                      <a:r>
                        <a:rPr kumimoji="1" lang="es-E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selector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Same than </a:t>
                      </a:r>
                      <a:r>
                        <a:rPr kumimoji="1" lang="en-GB" sz="1200" b="0" i="0" u="none" strike="noStrike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Yutaki</a:t>
                      </a: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 mode selected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038240"/>
                  </a:ext>
                </a:extLst>
              </a:tr>
              <a:tr h="308094">
                <a:tc v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fr-FR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Fan mode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Thermostatic mode </a:t>
                      </a:r>
                      <a:r>
                        <a:rPr kumimoji="1" lang="es-E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selector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Room On + Circuit Off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87455"/>
                  </a:ext>
                </a:extLst>
              </a:tr>
              <a:tr h="30809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Room temperature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Temperature knob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Room at the LCD display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627575"/>
                  </a:ext>
                </a:extLst>
              </a:tr>
              <a:tr h="30809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Water temperature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s-E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N/A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Main screen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09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Schedule timer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s-ES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Depends</a:t>
                      </a:r>
                      <a:r>
                        <a:rPr kumimoji="1" lang="es-E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 </a:t>
                      </a:r>
                      <a:r>
                        <a:rPr kumimoji="1" lang="es-ES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on</a:t>
                      </a:r>
                      <a:r>
                        <a:rPr kumimoji="1" lang="es-E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 </a:t>
                      </a:r>
                      <a:r>
                        <a:rPr kumimoji="1" lang="es-ES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price</a:t>
                      </a:r>
                      <a:endParaRPr kumimoji="1" lang="es-E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  <a:sym typeface="Maurea-RegularLf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GB" sz="12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  <a:sym typeface="Maurea-RegularLf"/>
                        </a:rPr>
                        <a:t>Into the Menu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9" name="Marcador de texto 6">
            <a:extLst>
              <a:ext uri="{FF2B5EF4-FFF2-40B4-BE49-F238E27FC236}">
                <a16:creationId xmlns:a16="http://schemas.microsoft.com/office/drawing/2014/main" id="{E17A9A79-1CBB-4239-8978-A322E1327388}"/>
              </a:ext>
            </a:extLst>
          </p:cNvPr>
          <p:cNvSpPr txBox="1">
            <a:spLocks/>
          </p:cNvSpPr>
          <p:nvPr/>
        </p:nvSpPr>
        <p:spPr>
          <a:xfrm>
            <a:off x="669758" y="6046383"/>
            <a:ext cx="10779294" cy="324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  <a:sym typeface="Wingdings" panose="05000000000000000000" pitchFamily="2" charset="2"/>
              </a:rPr>
              <a:t>NOTICE</a:t>
            </a:r>
            <a:r>
              <a:rPr lang="en-US" sz="1600" dirty="0">
                <a:solidFill>
                  <a:srgbClr val="C00000"/>
                </a:solidFill>
                <a:sym typeface="Wingdings" panose="05000000000000000000" pitchFamily="2" charset="2"/>
              </a:rPr>
              <a:t>: Fan-coil control is only possible from PC-ARFH2E as Dual function controller or as dedicated Room Thermostat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25A860E-16C9-41FE-AE60-D736C7BF7F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8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1" grpId="0" animBg="1"/>
      <p:bldP spid="54" grpId="0" animBg="1"/>
      <p:bldP spid="62" grpId="0" animBg="1"/>
      <p:bldP spid="71" grpId="0" animBg="1"/>
      <p:bldP spid="84" grpId="0" animBg="1"/>
      <p:bldP spid="86" grpId="0" animBg="1"/>
      <p:bldP spid="92" grpId="0" animBg="1"/>
      <p:bldP spid="97" grpId="0" animBg="1"/>
      <p:bldP spid="98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Different type of emitters can be declared by Circuit (1, 2) and by mode (heating, cooling)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The Configuration Assistant asks 4 questions to declare the emitters for each Circuit and mode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This information will be used for automatically: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Setting default water temperature/OTC values according to the emitters</a:t>
            </a:r>
          </a:p>
          <a:p>
            <a:pPr marL="11684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/>
              <a:t>e.g.: Fixed 45ºC water outlet are set for a fan-coil in heating mode and 7ºC in cooling mode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Arranging LCD display aspect to show the appropriate symbols and menus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Setting drawings in Live View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endParaRPr lang="en-US" sz="1400" dirty="0"/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7-2 Selecting fan-coil as emitter</a:t>
            </a:r>
            <a:endParaRPr lang="es-E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38F1C6-098A-4029-A865-EEEA469DF330}"/>
              </a:ext>
            </a:extLst>
          </p:cNvPr>
          <p:cNvGrpSpPr/>
          <p:nvPr/>
        </p:nvGrpSpPr>
        <p:grpSpPr>
          <a:xfrm>
            <a:off x="728774" y="3762849"/>
            <a:ext cx="10734451" cy="1483302"/>
            <a:chOff x="669758" y="3844326"/>
            <a:chExt cx="10734451" cy="1483302"/>
          </a:xfrm>
        </p:grpSpPr>
        <p:pic>
          <p:nvPicPr>
            <p:cNvPr id="18" name="Picture 9" descr="Table&#10;&#10;Description automatically generated">
              <a:extLst>
                <a:ext uri="{FF2B5EF4-FFF2-40B4-BE49-F238E27FC236}">
                  <a16:creationId xmlns:a16="http://schemas.microsoft.com/office/drawing/2014/main" id="{53410A9A-1792-4EB0-A62D-7843E4455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58" y="3844326"/>
              <a:ext cx="2636982" cy="1483302"/>
            </a:xfrm>
            <a:prstGeom prst="rect">
              <a:avLst/>
            </a:prstGeom>
          </p:spPr>
        </p:pic>
        <p:pic>
          <p:nvPicPr>
            <p:cNvPr id="19" name="Picture 11">
              <a:extLst>
                <a:ext uri="{FF2B5EF4-FFF2-40B4-BE49-F238E27FC236}">
                  <a16:creationId xmlns:a16="http://schemas.microsoft.com/office/drawing/2014/main" id="{8DB090C3-1D16-4B31-ADDB-1F09F6706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8915" y="3844326"/>
              <a:ext cx="2636982" cy="1483302"/>
            </a:xfrm>
            <a:prstGeom prst="rect">
              <a:avLst/>
            </a:prstGeom>
          </p:spPr>
        </p:pic>
        <p:pic>
          <p:nvPicPr>
            <p:cNvPr id="20" name="Picture 1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48D6BDB-FBBA-4078-B39B-C7F256B11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8072" y="3844326"/>
              <a:ext cx="2636981" cy="1483302"/>
            </a:xfrm>
            <a:prstGeom prst="rect">
              <a:avLst/>
            </a:prstGeom>
          </p:spPr>
        </p:pic>
        <p:pic>
          <p:nvPicPr>
            <p:cNvPr id="21" name="Picture 15">
              <a:extLst>
                <a:ext uri="{FF2B5EF4-FFF2-40B4-BE49-F238E27FC236}">
                  <a16:creationId xmlns:a16="http://schemas.microsoft.com/office/drawing/2014/main" id="{AB61E6BB-64BB-44A9-B38E-321CC0FAC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7228" y="3844326"/>
              <a:ext cx="2636981" cy="1483302"/>
            </a:xfrm>
            <a:prstGeom prst="rect">
              <a:avLst/>
            </a:prstGeom>
          </p:spPr>
        </p:pic>
      </p:grpSp>
      <p:sp>
        <p:nvSpPr>
          <p:cNvPr id="10" name="Marcador de texto 6">
            <a:extLst>
              <a:ext uri="{FF2B5EF4-FFF2-40B4-BE49-F238E27FC236}">
                <a16:creationId xmlns:a16="http://schemas.microsoft.com/office/drawing/2014/main" id="{0368F4A8-72DA-42CD-8E82-0DF75D79118A}"/>
              </a:ext>
            </a:extLst>
          </p:cNvPr>
          <p:cNvSpPr txBox="1">
            <a:spLocks/>
          </p:cNvSpPr>
          <p:nvPr/>
        </p:nvSpPr>
        <p:spPr>
          <a:xfrm>
            <a:off x="669758" y="6046383"/>
            <a:ext cx="10779294" cy="324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  <a:sym typeface="Wingdings" panose="05000000000000000000" pitchFamily="2" charset="2"/>
              </a:rPr>
              <a:t>NOTICE</a:t>
            </a:r>
            <a:r>
              <a:rPr lang="en-US" sz="1600" dirty="0">
                <a:solidFill>
                  <a:srgbClr val="C00000"/>
                </a:solidFill>
                <a:sym typeface="Wingdings" panose="05000000000000000000" pitchFamily="2" charset="2"/>
              </a:rPr>
              <a:t>: Outputs aren’t assigned automatically but they must be set manually from the dedicated I/O menu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FB882F1-AEAC-4E60-821B-F0FD3E29D7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9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2E0054C-DA4E-4A15-A556-A19A3C35F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360" y="4421225"/>
            <a:ext cx="2636982" cy="1483302"/>
          </a:xfrm>
          <a:prstGeom prst="rect">
            <a:avLst/>
          </a:prstGeom>
        </p:spPr>
      </p:pic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Fan-coil declaration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When selecting a fan-coil as emitter, Configuration Assistant ask whether it must be controlled from </a:t>
            </a:r>
            <a:r>
              <a:rPr lang="en-GB" sz="1600" dirty="0" err="1">
                <a:solidFill>
                  <a:schemeClr val="accent2"/>
                </a:solidFill>
              </a:rPr>
              <a:t>Yutaki’s</a:t>
            </a:r>
            <a:r>
              <a:rPr lang="en-GB" sz="1600" dirty="0">
                <a:solidFill>
                  <a:schemeClr val="accent2"/>
                </a:solidFill>
              </a:rPr>
              <a:t> outputs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It can be later readjusted from the System Configuration dedicated menu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endParaRPr lang="en-US" sz="1400" dirty="0"/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7-2 Selecting fan-coil as emitter</a:t>
            </a:r>
            <a:endParaRPr lang="es-E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967CA0-D83D-443A-BDDC-8F2184F1CAB7}"/>
              </a:ext>
            </a:extLst>
          </p:cNvPr>
          <p:cNvGrpSpPr/>
          <p:nvPr/>
        </p:nvGrpSpPr>
        <p:grpSpPr>
          <a:xfrm>
            <a:off x="2939746" y="1945698"/>
            <a:ext cx="6239317" cy="1483302"/>
            <a:chOff x="2313565" y="2121010"/>
            <a:chExt cx="6239317" cy="1483302"/>
          </a:xfrm>
        </p:grpSpPr>
        <p:pic>
          <p:nvPicPr>
            <p:cNvPr id="11" name="Picture 10" descr="Graphical user interface, text, application, chat or text message&#10;&#10;Description automatically generated">
              <a:extLst>
                <a:ext uri="{FF2B5EF4-FFF2-40B4-BE49-F238E27FC236}">
                  <a16:creationId xmlns:a16="http://schemas.microsoft.com/office/drawing/2014/main" id="{160A1597-0A6E-4846-9EB2-BD73B740B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3565" y="2121010"/>
              <a:ext cx="2636982" cy="1483302"/>
            </a:xfrm>
            <a:prstGeom prst="rect">
              <a:avLst/>
            </a:prstGeom>
          </p:spPr>
        </p:pic>
        <p:pic>
          <p:nvPicPr>
            <p:cNvPr id="12" name="Picture 11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FD72DE71-EDF8-4343-9200-E0AE2DA90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5900" y="2121010"/>
              <a:ext cx="2636982" cy="1483302"/>
            </a:xfrm>
            <a:prstGeom prst="rect">
              <a:avLst/>
            </a:prstGeom>
          </p:spPr>
        </p:pic>
      </p:grpSp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B6412C7-9981-404E-8D81-7C973256A0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74" y="4421225"/>
            <a:ext cx="2636982" cy="1483302"/>
          </a:xfrm>
          <a:prstGeom prst="rect">
            <a:avLst/>
          </a:prstGeom>
        </p:spPr>
      </p:pic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4FC49F8-2044-497F-AF79-41B18D58F3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657" y="4421225"/>
            <a:ext cx="2636982" cy="148330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463FB94-9770-42D7-8924-F56B2705CD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6243" y="4414059"/>
            <a:ext cx="2636982" cy="149046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9945CBD-BBCB-4E6C-A1CD-224ABC7D1A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6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Fan-coil declaration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Once the fan-coil control has been enabled the display will show the Fan Speed for the fan-coil: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“Fan 1” or “Fan 2” fan speed icons are linked to the room thermostats “R1” or “R2” icons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We can start or stop the fan-coil by selecting any of the two icons, “Fan” or “R”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When “room” is stopped the output will switch off to stop the fan motor as well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3 levels of fan speed can be selected using the arrows when “Fan 1” or “Fan 2” icon is shaded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“Auto” fan speed is available as well</a:t>
            </a: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7-2 Selecting fan-coil as emitter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B1183A3-EE62-4549-9604-2931EDB54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425" y="1850428"/>
            <a:ext cx="4591050" cy="2590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57CE28-E8FC-465F-95AF-97AB12485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9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The configurable outputs in a </a:t>
            </a:r>
            <a:r>
              <a:rPr lang="en-GB" dirty="0" err="1"/>
              <a:t>Yutaki</a:t>
            </a:r>
            <a:r>
              <a:rPr lang="en-GB" dirty="0"/>
              <a:t>-SC are of 2 different types: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Output 1, Output 2 and Output 9: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Live 230Vac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Maximum 2 A for all 3 outputs at the same time</a:t>
            </a:r>
          </a:p>
          <a:p>
            <a:pPr marL="549275" lvl="1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2"/>
                </a:solidFill>
              </a:rPr>
              <a:t>Outputs 3 and 4: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Dry contact relay for 230Vac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1400" dirty="0"/>
              <a:t>Maximum 2.5 A for every output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endParaRPr lang="en-GB" sz="1400" dirty="0"/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The 3-speed fan motor control is using just 1 output at every time</a:t>
            </a: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When using Outputs 1, 2 and 9 for the 3 speed: maximum fan-coil input current &lt; 2 A</a:t>
            </a: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When Outputs 1, 2 and/or 9 are used to control other devices, the sum of the fan motor current and the other devices has to be considered. This includes devices connected to Auxiliary Power 28-29 terminals.</a:t>
            </a:r>
          </a:p>
          <a:p>
            <a:pPr marL="0" lvl="2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tabLst>
                <a:tab pos="271463" algn="l"/>
              </a:tabLst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	Total maximum current applied &lt; 2 A</a:t>
            </a: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GB" sz="1700" dirty="0">
              <a:solidFill>
                <a:schemeClr val="accent2"/>
              </a:solidFill>
              <a:cs typeface="+mj-cs"/>
            </a:endParaRP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700" dirty="0">
                <a:solidFill>
                  <a:schemeClr val="accent2"/>
                </a:solidFill>
                <a:cs typeface="+mj-cs"/>
              </a:rPr>
              <a:t>Outputs 3/4 may be used for the High or High and Medium speed: maximum fan-coil input current &lt; 2.5 A</a:t>
            </a:r>
          </a:p>
          <a:p>
            <a:pPr marL="285750" lvl="2" indent="-28575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en-GB" sz="1700" dirty="0">
              <a:solidFill>
                <a:schemeClr val="accent2"/>
              </a:solidFill>
              <a:cs typeface="+mj-cs"/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7-3 Wiring to the fan-coil motor: </a:t>
            </a:r>
            <a:r>
              <a:rPr lang="en-US" dirty="0" err="1"/>
              <a:t>Yutaki</a:t>
            </a:r>
            <a:r>
              <a:rPr lang="en-US" dirty="0"/>
              <a:t>-SC</a:t>
            </a:r>
            <a:endParaRPr lang="es-E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FF06F1-54A1-480E-B1B0-892E4A591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05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Fan-coil connexion example 1: Fan-coil by Outputs 1, 2 and 9</a:t>
            </a:r>
            <a:endParaRPr lang="en-GB" sz="1700" dirty="0">
              <a:solidFill>
                <a:schemeClr val="accent2"/>
              </a:solidFill>
              <a:cs typeface="+mj-cs"/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7-3 Wiring to the fan-coil motor: </a:t>
            </a:r>
            <a:r>
              <a:rPr lang="en-US" dirty="0" err="1"/>
              <a:t>Yutaki</a:t>
            </a:r>
            <a:r>
              <a:rPr lang="en-US" dirty="0"/>
              <a:t>-SC</a:t>
            </a:r>
            <a:endParaRPr lang="es-ES" dirty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8108FDAC-FD09-4A11-B177-CC4A3F007B67}"/>
              </a:ext>
            </a:extLst>
          </p:cNvPr>
          <p:cNvGrpSpPr/>
          <p:nvPr/>
        </p:nvGrpSpPr>
        <p:grpSpPr>
          <a:xfrm>
            <a:off x="669756" y="1224726"/>
            <a:ext cx="10154508" cy="5174094"/>
            <a:chOff x="669756" y="1224726"/>
            <a:chExt cx="10154508" cy="5174094"/>
          </a:xfrm>
        </p:grpSpPr>
        <p:pic>
          <p:nvPicPr>
            <p:cNvPr id="34" name="Picture 9">
              <a:extLst>
                <a:ext uri="{FF2B5EF4-FFF2-40B4-BE49-F238E27FC236}">
                  <a16:creationId xmlns:a16="http://schemas.microsoft.com/office/drawing/2014/main" id="{29893578-0D3F-43BF-A3F6-F2F87FA372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181009" y="3755567"/>
              <a:ext cx="4122358" cy="1164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Imagen 1046">
              <a:extLst>
                <a:ext uri="{FF2B5EF4-FFF2-40B4-BE49-F238E27FC236}">
                  <a16:creationId xmlns:a16="http://schemas.microsoft.com/office/drawing/2014/main" id="{DB92B4FD-8903-4253-A472-DBFABCF374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10004547" y="1235994"/>
              <a:ext cx="476540" cy="1162894"/>
            </a:xfrm>
            <a:prstGeom prst="rect">
              <a:avLst/>
            </a:prstGeom>
          </p:spPr>
        </p:pic>
        <p:pic>
          <p:nvPicPr>
            <p:cNvPr id="88" name="Imagen 87">
              <a:extLst>
                <a:ext uri="{FF2B5EF4-FFF2-40B4-BE49-F238E27FC236}">
                  <a16:creationId xmlns:a16="http://schemas.microsoft.com/office/drawing/2014/main" id="{133C4C1E-41A7-4776-A7B7-1E1006540E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3772"/>
            <a:stretch/>
          </p:blipFill>
          <p:spPr>
            <a:xfrm>
              <a:off x="669756" y="1579170"/>
              <a:ext cx="4239128" cy="4819650"/>
            </a:xfrm>
            <a:prstGeom prst="rect">
              <a:avLst/>
            </a:prstGeom>
          </p:spPr>
        </p:pic>
        <p:cxnSp>
          <p:nvCxnSpPr>
            <p:cNvPr id="89" name="Conector recto 88">
              <a:extLst>
                <a:ext uri="{FF2B5EF4-FFF2-40B4-BE49-F238E27FC236}">
                  <a16:creationId xmlns:a16="http://schemas.microsoft.com/office/drawing/2014/main" id="{BBF9E64E-5807-410D-B2D4-88C3EC0926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5951" y="3908748"/>
              <a:ext cx="6695468" cy="59214"/>
            </a:xfrm>
            <a:prstGeom prst="line">
              <a:avLst/>
            </a:prstGeom>
            <a:ln w="44450">
              <a:solidFill>
                <a:srgbClr val="FF00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: angular 89">
              <a:extLst>
                <a:ext uri="{FF2B5EF4-FFF2-40B4-BE49-F238E27FC236}">
                  <a16:creationId xmlns:a16="http://schemas.microsoft.com/office/drawing/2014/main" id="{7058135A-8A26-4429-B2D7-B2B028A7DFC0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2608446"/>
              <a:ext cx="6695468" cy="820554"/>
            </a:xfrm>
            <a:prstGeom prst="bentConnector3">
              <a:avLst>
                <a:gd name="adj1" fmla="val 50000"/>
              </a:avLst>
            </a:prstGeom>
            <a:ln w="44450">
              <a:solidFill>
                <a:srgbClr val="00B0F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ector: angular 90">
              <a:extLst>
                <a:ext uri="{FF2B5EF4-FFF2-40B4-BE49-F238E27FC236}">
                  <a16:creationId xmlns:a16="http://schemas.microsoft.com/office/drawing/2014/main" id="{B5F5A69B-B2BD-4C45-B828-9F83FAFD63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5951" y="2544024"/>
              <a:ext cx="6695468" cy="1986857"/>
            </a:xfrm>
            <a:prstGeom prst="bentConnector3">
              <a:avLst>
                <a:gd name="adj1" fmla="val 46261"/>
              </a:avLst>
            </a:prstGeom>
            <a:ln w="44450">
              <a:solidFill>
                <a:schemeClr val="tx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: angular 91">
              <a:extLst>
                <a:ext uri="{FF2B5EF4-FFF2-40B4-BE49-F238E27FC236}">
                  <a16:creationId xmlns:a16="http://schemas.microsoft.com/office/drawing/2014/main" id="{387B74A1-4757-4C87-BC58-124A300D2903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4245315"/>
              <a:ext cx="6695468" cy="134752"/>
            </a:xfrm>
            <a:prstGeom prst="bentConnector3">
              <a:avLst>
                <a:gd name="adj1" fmla="val 42342"/>
              </a:avLst>
            </a:prstGeom>
            <a:ln w="44450">
              <a:solidFill>
                <a:srgbClr val="FF99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: angular 92">
              <a:extLst>
                <a:ext uri="{FF2B5EF4-FFF2-40B4-BE49-F238E27FC236}">
                  <a16:creationId xmlns:a16="http://schemas.microsoft.com/office/drawing/2014/main" id="{31F63457-9846-4809-A2FB-985421DEE8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5951" y="1799924"/>
              <a:ext cx="6695468" cy="255784"/>
            </a:xfrm>
            <a:prstGeom prst="bentConnector3">
              <a:avLst/>
            </a:prstGeom>
            <a:ln w="44450">
              <a:solidFill>
                <a:srgbClr val="00B05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Rectángulo 94">
              <a:extLst>
                <a:ext uri="{FF2B5EF4-FFF2-40B4-BE49-F238E27FC236}">
                  <a16:creationId xmlns:a16="http://schemas.microsoft.com/office/drawing/2014/main" id="{1EC6DE81-E559-4880-8DAA-0F48EF8CBE72}"/>
                </a:ext>
              </a:extLst>
            </p:cNvPr>
            <p:cNvSpPr/>
            <p:nvPr/>
          </p:nvSpPr>
          <p:spPr bwMode="auto">
            <a:xfrm>
              <a:off x="9661368" y="1224726"/>
              <a:ext cx="1162895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u="sng" dirty="0" err="1">
                  <a:solidFill>
                    <a:schemeClr val="accent1"/>
                  </a:solidFill>
                </a:rPr>
                <a:t>Yutaki</a:t>
              </a:r>
              <a:r>
                <a:rPr lang="es-ES" sz="1600" b="1" u="sng" dirty="0">
                  <a:solidFill>
                    <a:schemeClr val="accent1"/>
                  </a:solidFill>
                </a:rPr>
                <a:t>-SC</a:t>
              </a:r>
            </a:p>
          </p:txBody>
        </p:sp>
        <p:sp>
          <p:nvSpPr>
            <p:cNvPr id="96" name="Rectángulo 95">
              <a:extLst>
                <a:ext uri="{FF2B5EF4-FFF2-40B4-BE49-F238E27FC236}">
                  <a16:creationId xmlns:a16="http://schemas.microsoft.com/office/drawing/2014/main" id="{5498F69F-D151-41B1-98C1-E273B7B404D1}"/>
                </a:ext>
              </a:extLst>
            </p:cNvPr>
            <p:cNvSpPr/>
            <p:nvPr/>
          </p:nvSpPr>
          <p:spPr bwMode="auto">
            <a:xfrm>
              <a:off x="1255643" y="2839060"/>
              <a:ext cx="1271116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u="sng" dirty="0">
                  <a:solidFill>
                    <a:schemeClr val="accent1"/>
                  </a:solidFill>
                </a:rPr>
                <a:t>Fan-</a:t>
              </a:r>
              <a:r>
                <a:rPr lang="es-ES" sz="1600" b="1" u="sng" dirty="0" err="1">
                  <a:solidFill>
                    <a:schemeClr val="accent1"/>
                  </a:solidFill>
                </a:rPr>
                <a:t>coil</a:t>
              </a:r>
              <a:endParaRPr lang="es-ES" sz="1600" b="1" u="sng" dirty="0">
                <a:solidFill>
                  <a:schemeClr val="accent1"/>
                </a:solidFill>
              </a:endParaRPr>
            </a:p>
          </p:txBody>
        </p:sp>
        <p:sp>
          <p:nvSpPr>
            <p:cNvPr id="125" name="Rectángulo 124">
              <a:extLst>
                <a:ext uri="{FF2B5EF4-FFF2-40B4-BE49-F238E27FC236}">
                  <a16:creationId xmlns:a16="http://schemas.microsoft.com/office/drawing/2014/main" id="{40B80CAD-E5D4-48B0-99F7-E50CF0DC694A}"/>
                </a:ext>
              </a:extLst>
            </p:cNvPr>
            <p:cNvSpPr/>
            <p:nvPr/>
          </p:nvSpPr>
          <p:spPr bwMode="auto">
            <a:xfrm>
              <a:off x="7387628" y="4065722"/>
              <a:ext cx="2273030" cy="31280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dirty="0">
                  <a:solidFill>
                    <a:schemeClr val="accent1"/>
                  </a:solidFill>
                </a:rPr>
                <a:t>Output 2: Fan 1 Medium</a:t>
              </a:r>
            </a:p>
          </p:txBody>
        </p:sp>
        <p:sp>
          <p:nvSpPr>
            <p:cNvPr id="126" name="Rectángulo 125">
              <a:extLst>
                <a:ext uri="{FF2B5EF4-FFF2-40B4-BE49-F238E27FC236}">
                  <a16:creationId xmlns:a16="http://schemas.microsoft.com/office/drawing/2014/main" id="{5FB1D6EB-3FE7-4E93-92C8-39F9CEC53E07}"/>
                </a:ext>
              </a:extLst>
            </p:cNvPr>
            <p:cNvSpPr/>
            <p:nvPr/>
          </p:nvSpPr>
          <p:spPr bwMode="auto">
            <a:xfrm>
              <a:off x="7387628" y="2238925"/>
              <a:ext cx="2273562" cy="29446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dirty="0">
                  <a:solidFill>
                    <a:schemeClr val="accent1"/>
                  </a:solidFill>
                </a:rPr>
                <a:t>Output 9: Fan 1 High</a:t>
              </a:r>
            </a:p>
          </p:txBody>
        </p:sp>
        <p:sp>
          <p:nvSpPr>
            <p:cNvPr id="127" name="Rectángulo 126">
              <a:extLst>
                <a:ext uri="{FF2B5EF4-FFF2-40B4-BE49-F238E27FC236}">
                  <a16:creationId xmlns:a16="http://schemas.microsoft.com/office/drawing/2014/main" id="{641C244B-1321-4CF7-A0A3-7E5A63F4AA20}"/>
                </a:ext>
              </a:extLst>
            </p:cNvPr>
            <p:cNvSpPr/>
            <p:nvPr/>
          </p:nvSpPr>
          <p:spPr bwMode="auto">
            <a:xfrm>
              <a:off x="7387628" y="3617620"/>
              <a:ext cx="2273207" cy="31280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dirty="0">
                  <a:solidFill>
                    <a:schemeClr val="accent1"/>
                  </a:solidFill>
                </a:rPr>
                <a:t>Output 1: Fan 1 Low</a:t>
              </a: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5CFC1BC-C1B3-47B9-92B0-4D56FDD1A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2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5967C279-2201-4CAE-BF00-2245B9EC4C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758" y="1029661"/>
            <a:ext cx="10779294" cy="2814665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Fan-coil connexion example 2: Fan-coil by Outputs 2, 3 and 4</a:t>
            </a:r>
            <a:endParaRPr lang="en-GB" sz="1700" dirty="0">
              <a:solidFill>
                <a:schemeClr val="accent2"/>
              </a:solidFill>
              <a:cs typeface="+mj-cs"/>
            </a:endParaRPr>
          </a:p>
        </p:txBody>
      </p:sp>
      <p:sp>
        <p:nvSpPr>
          <p:cNvPr id="2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/>
          <a:lstStyle/>
          <a:p>
            <a:r>
              <a:rPr lang="en-US" dirty="0"/>
              <a:t>7-3 Wiring to the fan-coil motor: </a:t>
            </a:r>
            <a:r>
              <a:rPr lang="en-US" dirty="0" err="1"/>
              <a:t>Yutaki</a:t>
            </a:r>
            <a:r>
              <a:rPr lang="en-US" dirty="0"/>
              <a:t>-SC</a:t>
            </a:r>
            <a:endParaRPr lang="es-ES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73DC065-CEE1-431E-8FA0-D16BBDD5C489}"/>
              </a:ext>
            </a:extLst>
          </p:cNvPr>
          <p:cNvGrpSpPr/>
          <p:nvPr/>
        </p:nvGrpSpPr>
        <p:grpSpPr>
          <a:xfrm>
            <a:off x="669756" y="759387"/>
            <a:ext cx="10647770" cy="5639433"/>
            <a:chOff x="669756" y="759387"/>
            <a:chExt cx="10647770" cy="5639433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438DDFCE-C26D-43DD-80A0-6F29A7A37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93720" y="759387"/>
              <a:ext cx="2457450" cy="1552575"/>
            </a:xfrm>
            <a:prstGeom prst="rect">
              <a:avLst/>
            </a:prstGeom>
          </p:spPr>
        </p:pic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AB53FEE5-327C-4AF1-8571-93DC9C8F18CB}"/>
                </a:ext>
              </a:extLst>
            </p:cNvPr>
            <p:cNvGrpSpPr/>
            <p:nvPr/>
          </p:nvGrpSpPr>
          <p:grpSpPr>
            <a:xfrm>
              <a:off x="9754549" y="2685429"/>
              <a:ext cx="1556626" cy="3713391"/>
              <a:chOff x="9790761" y="2685429"/>
              <a:chExt cx="1556626" cy="3713391"/>
            </a:xfrm>
          </p:grpSpPr>
          <p:pic>
            <p:nvPicPr>
              <p:cNvPr id="23" name="Picture 9">
                <a:extLst>
                  <a:ext uri="{FF2B5EF4-FFF2-40B4-BE49-F238E27FC236}">
                    <a16:creationId xmlns:a16="http://schemas.microsoft.com/office/drawing/2014/main" id="{2BC157AC-808C-45AD-A882-514C3FDF5A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8662048" y="3936608"/>
                <a:ext cx="3590925" cy="1333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4" name="Grupo 23">
                <a:extLst>
                  <a:ext uri="{FF2B5EF4-FFF2-40B4-BE49-F238E27FC236}">
                    <a16:creationId xmlns:a16="http://schemas.microsoft.com/office/drawing/2014/main" id="{903137E7-8B8C-42C9-8481-3C6AF2E1FD03}"/>
                  </a:ext>
                </a:extLst>
              </p:cNvPr>
              <p:cNvGrpSpPr/>
              <p:nvPr/>
            </p:nvGrpSpPr>
            <p:grpSpPr>
              <a:xfrm>
                <a:off x="11033155" y="2685429"/>
                <a:ext cx="314232" cy="2999564"/>
                <a:chOff x="10486552" y="2296713"/>
                <a:chExt cx="314232" cy="2999564"/>
              </a:xfrm>
            </p:grpSpPr>
            <p:cxnSp>
              <p:nvCxnSpPr>
                <p:cNvPr id="25" name="Conector recto 24">
                  <a:extLst>
                    <a:ext uri="{FF2B5EF4-FFF2-40B4-BE49-F238E27FC236}">
                      <a16:creationId xmlns:a16="http://schemas.microsoft.com/office/drawing/2014/main" id="{BE0F0E37-52C7-44A8-96C8-CD16ACF701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782678" y="2296713"/>
                  <a:ext cx="9052" cy="2999564"/>
                </a:xfrm>
                <a:prstGeom prst="line">
                  <a:avLst/>
                </a:prstGeom>
                <a:ln w="44450">
                  <a:solidFill>
                    <a:schemeClr val="accent5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ector recto 25">
                  <a:extLst>
                    <a:ext uri="{FF2B5EF4-FFF2-40B4-BE49-F238E27FC236}">
                      <a16:creationId xmlns:a16="http://schemas.microsoft.com/office/drawing/2014/main" id="{589D4ED4-80F4-41D9-AD21-9EF2490F83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86553" y="4263048"/>
                  <a:ext cx="314231" cy="0"/>
                </a:xfrm>
                <a:prstGeom prst="line">
                  <a:avLst/>
                </a:prstGeom>
                <a:ln w="44450">
                  <a:solidFill>
                    <a:schemeClr val="accent5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ector recto 26">
                  <a:extLst>
                    <a:ext uri="{FF2B5EF4-FFF2-40B4-BE49-F238E27FC236}">
                      <a16:creationId xmlns:a16="http://schemas.microsoft.com/office/drawing/2014/main" id="{B2083AB7-6835-4B52-A181-3552D465B6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86552" y="5296277"/>
                  <a:ext cx="314231" cy="0"/>
                </a:xfrm>
                <a:prstGeom prst="line">
                  <a:avLst/>
                </a:prstGeom>
                <a:ln w="44450">
                  <a:solidFill>
                    <a:schemeClr val="accent5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9795A96B-21AD-47B0-B93D-DF08D793B4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1" r="41723"/>
            <a:stretch/>
          </p:blipFill>
          <p:spPr>
            <a:xfrm>
              <a:off x="669756" y="1579170"/>
              <a:ext cx="3730228" cy="4819650"/>
            </a:xfrm>
            <a:prstGeom prst="rect">
              <a:avLst/>
            </a:prstGeom>
          </p:spPr>
        </p:pic>
        <p:cxnSp>
          <p:nvCxnSpPr>
            <p:cNvPr id="8" name="Conector: angular 7">
              <a:extLst>
                <a:ext uri="{FF2B5EF4-FFF2-40B4-BE49-F238E27FC236}">
                  <a16:creationId xmlns:a16="http://schemas.microsoft.com/office/drawing/2014/main" id="{71377A30-3EE7-44C6-BBCD-76784E4631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5951" y="2685429"/>
              <a:ext cx="7255223" cy="470812"/>
            </a:xfrm>
            <a:prstGeom prst="bentConnector3">
              <a:avLst>
                <a:gd name="adj1" fmla="val 76205"/>
              </a:avLst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: angular 8">
              <a:extLst>
                <a:ext uri="{FF2B5EF4-FFF2-40B4-BE49-F238E27FC236}">
                  <a16:creationId xmlns:a16="http://schemas.microsoft.com/office/drawing/2014/main" id="{4542197E-6C6D-462E-AA9A-0F2EC9E2D1A6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4530881"/>
              <a:ext cx="6875539" cy="1688850"/>
            </a:xfrm>
            <a:prstGeom prst="bentConnector3">
              <a:avLst>
                <a:gd name="adj1" fmla="val 18398"/>
              </a:avLst>
            </a:prstGeom>
            <a:ln w="44450">
              <a:solidFill>
                <a:schemeClr val="tx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: angular 9">
              <a:extLst>
                <a:ext uri="{FF2B5EF4-FFF2-40B4-BE49-F238E27FC236}">
                  <a16:creationId xmlns:a16="http://schemas.microsoft.com/office/drawing/2014/main" id="{7458B05E-53F6-4532-A6F6-5C258ACA64E2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4245047"/>
              <a:ext cx="6875540" cy="942589"/>
            </a:xfrm>
            <a:prstGeom prst="bentConnector3">
              <a:avLst>
                <a:gd name="adj1" fmla="val 31829"/>
              </a:avLst>
            </a:prstGeom>
            <a:ln w="44450">
              <a:solidFill>
                <a:srgbClr val="FF99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B9A4AAE3-834A-48ED-80A5-4EB68C9DD3A6}"/>
                </a:ext>
              </a:extLst>
            </p:cNvPr>
            <p:cNvSpPr/>
            <p:nvPr/>
          </p:nvSpPr>
          <p:spPr bwMode="auto">
            <a:xfrm>
              <a:off x="9984023" y="1867326"/>
              <a:ext cx="1333503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u="sng" dirty="0" err="1">
                  <a:solidFill>
                    <a:schemeClr val="accent1"/>
                  </a:solidFill>
                </a:rPr>
                <a:t>Yutaki</a:t>
              </a:r>
              <a:r>
                <a:rPr lang="es-ES" sz="1600" b="1" u="sng" dirty="0">
                  <a:solidFill>
                    <a:schemeClr val="accent1"/>
                  </a:solidFill>
                </a:rPr>
                <a:t>-SC</a:t>
              </a: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FA16F368-61A7-41B8-908E-E4EDFE7833B8}"/>
                </a:ext>
              </a:extLst>
            </p:cNvPr>
            <p:cNvSpPr/>
            <p:nvPr/>
          </p:nvSpPr>
          <p:spPr bwMode="auto">
            <a:xfrm>
              <a:off x="1255643" y="2839060"/>
              <a:ext cx="1271116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u="sng" dirty="0">
                  <a:solidFill>
                    <a:schemeClr val="accent1"/>
                  </a:solidFill>
                </a:rPr>
                <a:t>Fan-</a:t>
              </a:r>
              <a:r>
                <a:rPr lang="es-ES" sz="1600" b="1" u="sng" dirty="0" err="1">
                  <a:solidFill>
                    <a:schemeClr val="accent1"/>
                  </a:solidFill>
                </a:rPr>
                <a:t>coil</a:t>
              </a:r>
              <a:endParaRPr lang="es-ES" sz="1600" b="1" u="sng" dirty="0">
                <a:solidFill>
                  <a:schemeClr val="accent1"/>
                </a:solidFill>
              </a:endParaRPr>
            </a:p>
          </p:txBody>
        </p:sp>
        <p:cxnSp>
          <p:nvCxnSpPr>
            <p:cNvPr id="13" name="Conector: angular 12">
              <a:extLst>
                <a:ext uri="{FF2B5EF4-FFF2-40B4-BE49-F238E27FC236}">
                  <a16:creationId xmlns:a16="http://schemas.microsoft.com/office/drawing/2014/main" id="{F760B454-DF2A-4C89-990A-171A1379BF81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3974143"/>
              <a:ext cx="6875539" cy="144612"/>
            </a:xfrm>
            <a:prstGeom prst="bentConnector3">
              <a:avLst>
                <a:gd name="adj1" fmla="val 34989"/>
              </a:avLst>
            </a:prstGeom>
            <a:ln w="44450">
              <a:solidFill>
                <a:srgbClr val="FF00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5C15E0F8-9C16-4604-B632-C4EEB11B8216}"/>
                </a:ext>
              </a:extLst>
            </p:cNvPr>
            <p:cNvGrpSpPr/>
            <p:nvPr/>
          </p:nvGrpSpPr>
          <p:grpSpPr>
            <a:xfrm>
              <a:off x="4058968" y="2008230"/>
              <a:ext cx="5410900" cy="1036518"/>
              <a:chOff x="4049915" y="2008230"/>
              <a:chExt cx="5410900" cy="1036518"/>
            </a:xfrm>
          </p:grpSpPr>
          <p:cxnSp>
            <p:nvCxnSpPr>
              <p:cNvPr id="21" name="Conector: angular 20">
                <a:extLst>
                  <a:ext uri="{FF2B5EF4-FFF2-40B4-BE49-F238E27FC236}">
                    <a16:creationId xmlns:a16="http://schemas.microsoft.com/office/drawing/2014/main" id="{D7146939-7A3F-4274-8970-BB1DA7EE8A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49915" y="2596584"/>
                <a:ext cx="911384" cy="437278"/>
              </a:xfrm>
              <a:prstGeom prst="bentConnector3">
                <a:avLst/>
              </a:prstGeom>
              <a:ln w="444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: angular 21">
                <a:extLst>
                  <a:ext uri="{FF2B5EF4-FFF2-40B4-BE49-F238E27FC236}">
                    <a16:creationId xmlns:a16="http://schemas.microsoft.com/office/drawing/2014/main" id="{EAA59A71-CE65-4CAE-9DBF-3C0A5B555E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52246" y="2008230"/>
                <a:ext cx="4508569" cy="1036518"/>
              </a:xfrm>
              <a:prstGeom prst="bentConnector3">
                <a:avLst>
                  <a:gd name="adj1" fmla="val 99398"/>
                </a:avLst>
              </a:prstGeom>
              <a:ln w="444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DEF8C6A-5925-4060-BA21-CDC0037EE44B}"/>
                </a:ext>
              </a:extLst>
            </p:cNvPr>
            <p:cNvGrpSpPr/>
            <p:nvPr/>
          </p:nvGrpSpPr>
          <p:grpSpPr>
            <a:xfrm>
              <a:off x="4055951" y="1997344"/>
              <a:ext cx="4343466" cy="773457"/>
              <a:chOff x="4049915" y="2260405"/>
              <a:chExt cx="5410900" cy="773457"/>
            </a:xfrm>
          </p:grpSpPr>
          <p:cxnSp>
            <p:nvCxnSpPr>
              <p:cNvPr id="19" name="Conector: angular 18">
                <a:extLst>
                  <a:ext uri="{FF2B5EF4-FFF2-40B4-BE49-F238E27FC236}">
                    <a16:creationId xmlns:a16="http://schemas.microsoft.com/office/drawing/2014/main" id="{575F418B-6C7A-4962-B10F-4D7693A99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49915" y="2596584"/>
                <a:ext cx="911384" cy="437278"/>
              </a:xfrm>
              <a:prstGeom prst="bentConnector3">
                <a:avLst>
                  <a:gd name="adj1" fmla="val 101975"/>
                </a:avLst>
              </a:prstGeom>
              <a:ln w="444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: angular 19">
                <a:extLst>
                  <a:ext uri="{FF2B5EF4-FFF2-40B4-BE49-F238E27FC236}">
                    <a16:creationId xmlns:a16="http://schemas.microsoft.com/office/drawing/2014/main" id="{06894EFF-00F2-4B0F-802A-B12DCBF6596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52246" y="2260405"/>
                <a:ext cx="4508569" cy="773457"/>
              </a:xfrm>
              <a:prstGeom prst="bentConnector3">
                <a:avLst>
                  <a:gd name="adj1" fmla="val 99531"/>
                </a:avLst>
              </a:prstGeom>
              <a:ln w="444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Conector: angular 15">
              <a:extLst>
                <a:ext uri="{FF2B5EF4-FFF2-40B4-BE49-F238E27FC236}">
                  <a16:creationId xmlns:a16="http://schemas.microsoft.com/office/drawing/2014/main" id="{5E42818E-3ED2-46DC-9F65-654A1110B068}"/>
                </a:ext>
              </a:extLst>
            </p:cNvPr>
            <p:cNvCxnSpPr>
              <a:cxnSpLocks/>
            </p:cNvCxnSpPr>
            <p:nvPr/>
          </p:nvCxnSpPr>
          <p:spPr>
            <a:xfrm>
              <a:off x="4055951" y="2045994"/>
              <a:ext cx="3437769" cy="108439"/>
            </a:xfrm>
            <a:prstGeom prst="bentConnector3">
              <a:avLst>
                <a:gd name="adj1" fmla="val 50000"/>
              </a:avLst>
            </a:prstGeom>
            <a:ln w="444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61719A40-1D13-49E1-8652-49ADEE0ECC4D}"/>
                </a:ext>
              </a:extLst>
            </p:cNvPr>
            <p:cNvSpPr/>
            <p:nvPr/>
          </p:nvSpPr>
          <p:spPr bwMode="auto">
            <a:xfrm>
              <a:off x="9754548" y="2336496"/>
              <a:ext cx="1333503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dirty="0">
                  <a:solidFill>
                    <a:schemeClr val="accent1"/>
                  </a:solidFill>
                </a:rPr>
                <a:t>TB2</a:t>
              </a: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0949F526-5BC8-4D49-AD98-E3B00696E20F}"/>
                </a:ext>
              </a:extLst>
            </p:cNvPr>
            <p:cNvSpPr/>
            <p:nvPr/>
          </p:nvSpPr>
          <p:spPr bwMode="auto">
            <a:xfrm>
              <a:off x="9600212" y="1176162"/>
              <a:ext cx="1333503" cy="3544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600" b="1" dirty="0">
                  <a:solidFill>
                    <a:schemeClr val="accent1"/>
                  </a:solidFill>
                </a:rPr>
                <a:t>TB1</a:t>
              </a: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58DF2CF6-2E60-42AB-A343-9ECC0FE42AB1}"/>
                </a:ext>
              </a:extLst>
            </p:cNvPr>
            <p:cNvSpPr/>
            <p:nvPr/>
          </p:nvSpPr>
          <p:spPr bwMode="auto">
            <a:xfrm>
              <a:off x="7323278" y="5906926"/>
              <a:ext cx="2429851" cy="31280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dirty="0">
                  <a:solidFill>
                    <a:schemeClr val="accent1"/>
                  </a:solidFill>
                </a:rPr>
                <a:t>Output 4: Fan 1 High</a:t>
              </a: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7EA4D38E-56D8-417F-80A8-8149A1021E9E}"/>
                </a:ext>
              </a:extLst>
            </p:cNvPr>
            <p:cNvSpPr/>
            <p:nvPr/>
          </p:nvSpPr>
          <p:spPr bwMode="auto">
            <a:xfrm>
              <a:off x="7323987" y="3805580"/>
              <a:ext cx="2430561" cy="29446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dirty="0">
                  <a:solidFill>
                    <a:schemeClr val="accent1"/>
                  </a:solidFill>
                </a:rPr>
                <a:t>Output 2: Fan 1 Low</a:t>
              </a:r>
            </a:p>
          </p:txBody>
        </p: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2D6C8845-7644-4279-B812-1DC68FE2CCDC}"/>
                </a:ext>
              </a:extLst>
            </p:cNvPr>
            <p:cNvSpPr/>
            <p:nvPr/>
          </p:nvSpPr>
          <p:spPr bwMode="auto">
            <a:xfrm>
              <a:off x="7323987" y="4874831"/>
              <a:ext cx="2429851" cy="31280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es-ES" sz="1600" dirty="0">
                  <a:solidFill>
                    <a:schemeClr val="accent1"/>
                  </a:solidFill>
                </a:rPr>
                <a:t>Output 3: Fan 1 Medium</a:t>
              </a:r>
            </a:p>
          </p:txBody>
        </p:sp>
      </p:grp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7BF9224-01EA-4402-974F-8DC9A534A1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601" y="6415347"/>
            <a:ext cx="2827258" cy="26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91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hitach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41631"/>
      </a:accent1>
      <a:accent2>
        <a:srgbClr val="333333"/>
      </a:accent2>
      <a:accent3>
        <a:srgbClr val="EEE6DB"/>
      </a:accent3>
      <a:accent4>
        <a:srgbClr val="DCEBEC"/>
      </a:accent4>
      <a:accent5>
        <a:srgbClr val="F0D9C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bg1"/>
        </a:solidFill>
        <a:ln>
          <a:noFill/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algn="ctr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85A762EC3B7649BC4DDE1802066774" ma:contentTypeVersion="7" ma:contentTypeDescription="Create a new document." ma:contentTypeScope="" ma:versionID="29b9dc8fd93d2a43d278420507b517e9">
  <xsd:schema xmlns:xsd="http://www.w3.org/2001/XMLSchema" xmlns:xs="http://www.w3.org/2001/XMLSchema" xmlns:p="http://schemas.microsoft.com/office/2006/metadata/properties" xmlns:ns2="3f85e78e-fa65-4662-b5d5-1d61be3d206c" targetNamespace="http://schemas.microsoft.com/office/2006/metadata/properties" ma:root="true" ma:fieldsID="efb342e462098a66432eecd13385778c" ns2:_="">
    <xsd:import namespace="3f85e78e-fa65-4662-b5d5-1d61be3d20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85e78e-fa65-4662-b5d5-1d61be3d20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8F2440A-71BB-4460-BE3F-7E0AADB6EB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85e78e-fa65-4662-b5d5-1d61be3d20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232DE0-4F28-4F59-AD70-CF87F2F9C6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61DEFB-737C-4DAE-A599-EC3717CDDA6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24482</TotalTime>
  <Words>6850</Words>
  <Application>Microsoft Office PowerPoint</Application>
  <PresentationFormat>Широкоэкранный</PresentationFormat>
  <Paragraphs>1316</Paragraphs>
  <Slides>117</Slides>
  <Notes>0</Notes>
  <HiddenSlides>40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117</vt:i4>
      </vt:variant>
    </vt:vector>
  </HeadingPairs>
  <TitlesOfParts>
    <vt:vector size="121" baseType="lpstr">
      <vt:lpstr>Arial</vt:lpstr>
      <vt:lpstr>Calibri</vt:lpstr>
      <vt:lpstr>Maurea-RegularLf</vt:lpstr>
      <vt:lpstr>Tema de Office</vt:lpstr>
      <vt:lpstr>Yutaki-S/SCombi 2022</vt:lpstr>
      <vt:lpstr>New Yutaki-S/SCombi Line-up 2022</vt:lpstr>
      <vt:lpstr>1-1 Yutaki-S/SCombi line-up 2022</vt:lpstr>
      <vt:lpstr>1-2 Новий зовнішній вигляд</vt:lpstr>
      <vt:lpstr>1-3 Нові найменування моделей</vt:lpstr>
      <vt:lpstr>1-3 Нові найменування моделей</vt:lpstr>
      <vt:lpstr>1-4 Сумісність</vt:lpstr>
      <vt:lpstr>1-4 Сумісність</vt:lpstr>
      <vt:lpstr>1-5 Новий каскадний контролер: ATW-YCC-03</vt:lpstr>
      <vt:lpstr>Оновлення та переваги</vt:lpstr>
      <vt:lpstr>2-1 насос для води</vt:lpstr>
      <vt:lpstr>2-2 Резервний електричний нагрівач</vt:lpstr>
      <vt:lpstr>2-3 Датчик тиску води</vt:lpstr>
      <vt:lpstr>2-4 Сітчастий фільтр шарового крана</vt:lpstr>
      <vt:lpstr>2-5 Новий пульт керування: PC-ARFH2E</vt:lpstr>
      <vt:lpstr>2-5 Новий пульт керування: PC-ARFH2E</vt:lpstr>
      <vt:lpstr>Yutaki-SCombi</vt:lpstr>
      <vt:lpstr>3-1 Новий дизайн: 600 x 600 </vt:lpstr>
      <vt:lpstr>3-2 Огляд компонентів</vt:lpstr>
      <vt:lpstr>3-3 Композитні з’єднувальні труби з хомутами</vt:lpstr>
      <vt:lpstr>3-4 Погружні датчики температури води</vt:lpstr>
      <vt:lpstr>3-5 Новинка – вбудовано дренажний піддон</vt:lpstr>
      <vt:lpstr>3-6 Новий бак для ГВП</vt:lpstr>
      <vt:lpstr>3-6 Новий бак для ГВП: два термістори </vt:lpstr>
      <vt:lpstr>3-7 Новий 3-ходовий кран</vt:lpstr>
      <vt:lpstr>3-8 Покращення у платі керування</vt:lpstr>
      <vt:lpstr>Презентация PowerPoint</vt:lpstr>
      <vt:lpstr>Презентация PowerPoint</vt:lpstr>
      <vt:lpstr>Презентация PowerPoint</vt:lpstr>
      <vt:lpstr>Yutaki-S</vt:lpstr>
      <vt:lpstr>4-1 Новий дизайн </vt:lpstr>
      <vt:lpstr>4-1 Новий дизайн </vt:lpstr>
      <vt:lpstr>4-2 Огляд компонентів</vt:lpstr>
      <vt:lpstr>4-3 Покращення у платі керування</vt:lpstr>
      <vt:lpstr>LCD-пульт</vt:lpstr>
      <vt:lpstr>5-1 Покращений дизайн дисплея </vt:lpstr>
      <vt:lpstr>5-1 Покращений дизайн дисплея </vt:lpstr>
      <vt:lpstr>5-1 Покращений дизайн дисплея</vt:lpstr>
      <vt:lpstr>5-1 Покращений дизайн дисплея</vt:lpstr>
      <vt:lpstr>Програма підбору теплових насосів онлайн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Застосування ТН у приватному будинку </vt:lpstr>
      <vt:lpstr>Yutaki S</vt:lpstr>
      <vt:lpstr>Yutaki S Combi</vt:lpstr>
      <vt:lpstr>Yutaki S Combi</vt:lpstr>
      <vt:lpstr>Yutaki S Combi</vt:lpstr>
      <vt:lpstr>Yutaki S Combi</vt:lpstr>
      <vt:lpstr>Yutaki S Combi</vt:lpstr>
      <vt:lpstr>Загальні дані: · Площа будинку 300 м² · 12 кімнат · площа теплої підлоги 170 м² (12 контурів) </vt:lpstr>
      <vt:lpstr>Презентация PowerPoint</vt:lpstr>
      <vt:lpstr>5-2 Нові можливості конфігураційного асистента</vt:lpstr>
      <vt:lpstr>5-2 Нові можливості конфігураційного асистента</vt:lpstr>
      <vt:lpstr>5-3 Розширена навігація в меню</vt:lpstr>
      <vt:lpstr>5-3 Розширена навігація в меню</vt:lpstr>
      <vt:lpstr>5-3 Розширена навігація в меню</vt:lpstr>
      <vt:lpstr>5-4 Інформація про роботу: Live View</vt:lpstr>
      <vt:lpstr>5-4 Інформація про роботу: Реєстр останнього статусу</vt:lpstr>
      <vt:lpstr>5-4 Інформація про роботу: повідомлення про аварії</vt:lpstr>
      <vt:lpstr>5-4 Інформація про роботу: Стан зв’язку</vt:lpstr>
      <vt:lpstr>5-5 Нові функції дисплея: Тема відображення</vt:lpstr>
      <vt:lpstr>5-5 Нові функції дисплея: таймер підсвітки</vt:lpstr>
      <vt:lpstr>5-5 Нові функції дисплея: Блокування контролера</vt:lpstr>
      <vt:lpstr>5-6 Інші нові функції: Перевизначення таймера</vt:lpstr>
      <vt:lpstr>5-6 Інші нові функції: Встановлення діапазону температур (Повітря)</vt:lpstr>
      <vt:lpstr>5-6 Інші нові функції: Максимальний крок нагрівача</vt:lpstr>
      <vt:lpstr>5-6 Інші нові функції: Конфігурація енергоспоживання</vt:lpstr>
      <vt:lpstr>5-6 Інші нові функції : Конфігурація енергоспоживання</vt:lpstr>
      <vt:lpstr>Керування насосами</vt:lpstr>
      <vt:lpstr>6-1 Розміщення баку ГВП (для Yutaki-S)</vt:lpstr>
      <vt:lpstr>6-1 Розміщення баку ГВП (для Yutaki-S)</vt:lpstr>
      <vt:lpstr>6-1 Розміщення баку ГВП (для Yutaki-S)</vt:lpstr>
      <vt:lpstr>6-2 Насоси під час виробництва ГВП</vt:lpstr>
      <vt:lpstr>6-2 Насоси під час виробництва ГВП</vt:lpstr>
      <vt:lpstr>6-2 Насоси під час виробництва ГВП</vt:lpstr>
      <vt:lpstr>6-2 Насоси під час виробництва ГВП</vt:lpstr>
      <vt:lpstr>6-3 Налаштування насосів</vt:lpstr>
      <vt:lpstr>6-3 Pump Setup</vt:lpstr>
      <vt:lpstr>6-3 Pump Setup</vt:lpstr>
      <vt:lpstr>6-4 Pump operations sumary</vt:lpstr>
      <vt:lpstr>6-4 Pump operations sumary</vt:lpstr>
      <vt:lpstr>6-4 Pump operations sumary</vt:lpstr>
      <vt:lpstr>6-4 Pump operations sumary</vt:lpstr>
      <vt:lpstr>Fan-coil control</vt:lpstr>
      <vt:lpstr>7-1 Integration to Yutaki control</vt:lpstr>
      <vt:lpstr>7-1 Integration to Yutaki control</vt:lpstr>
      <vt:lpstr>7-2 Selecting fan-coil as emitter</vt:lpstr>
      <vt:lpstr>7-2 Selecting fan-coil as emitter</vt:lpstr>
      <vt:lpstr>7-2 Selecting fan-coil as emitter</vt:lpstr>
      <vt:lpstr>7-3 Wiring to the fan-coil motor: Yutaki-SC</vt:lpstr>
      <vt:lpstr>7-3 Wiring to the fan-coil motor: Yutaki-SC</vt:lpstr>
      <vt:lpstr>7-3 Wiring to the fan-coil motor: Yutaki-SC</vt:lpstr>
      <vt:lpstr>7-3 Wiring to the fan-coil motor: Yutaki-S</vt:lpstr>
      <vt:lpstr>7-3 Wiring to the fan-coil motor: Yutaki-S</vt:lpstr>
      <vt:lpstr>7-3 Wiring to the fan-coil motor: ATW-AOS-02</vt:lpstr>
      <vt:lpstr>7-3 Wiring to the fan-coil motor: ATW-AOS-02</vt:lpstr>
      <vt:lpstr>7-4 Selecting fan speed outputs</vt:lpstr>
      <vt:lpstr>7-5 Fan speed control</vt:lpstr>
      <vt:lpstr>7-5 Fan speed control</vt:lpstr>
      <vt:lpstr>7-6 Control options</vt:lpstr>
      <vt:lpstr>7-6 Control options: Controlled Fan Zones</vt:lpstr>
      <vt:lpstr>7-6 Control options: Comfort Temperature Offset</vt:lpstr>
      <vt:lpstr>7-6 Control options: Comfort Temperature Offset</vt:lpstr>
      <vt:lpstr>7-6 Control options: Demand Off Actions</vt:lpstr>
      <vt:lpstr>7-6 Control options: Constant Heating/Cooling Output</vt:lpstr>
      <vt:lpstr>7-7 Hydraulic configuration: Example 1</vt:lpstr>
      <vt:lpstr>7-7 Hydraulic configuration: Example 2</vt:lpstr>
      <vt:lpstr>7-7 Hydraulic configuration: Example 3</vt:lpstr>
      <vt:lpstr>7-8 Additional considerations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PowerPoint HITACHI</dc:title>
  <dc:creator>Presentalia ( info@presentalia.com)</dc:creator>
  <cp:lastModifiedBy>Александра Пригода</cp:lastModifiedBy>
  <cp:revision>486</cp:revision>
  <dcterms:created xsi:type="dcterms:W3CDTF">2018-01-19T09:03:51Z</dcterms:created>
  <dcterms:modified xsi:type="dcterms:W3CDTF">2022-02-21T14:30:19Z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rmation Classification">
    <vt:lpwstr>Internal </vt:lpwstr>
  </property>
  <property fmtid="{D5CDD505-2E9C-101B-9397-08002B2CF9AE}" pid="3" name="MSIP_Label_6be01c0c-f9b3-4dc4-af0b-a82110cc37cd_Enabled">
    <vt:lpwstr>true</vt:lpwstr>
  </property>
  <property fmtid="{D5CDD505-2E9C-101B-9397-08002B2CF9AE}" pid="4" name="MSIP_Label_6be01c0c-f9b3-4dc4-af0b-a82110cc37cd_SetDate">
    <vt:lpwstr>2021-08-30T12:18:57Z</vt:lpwstr>
  </property>
  <property fmtid="{D5CDD505-2E9C-101B-9397-08002B2CF9AE}" pid="5" name="MSIP_Label_6be01c0c-f9b3-4dc4-af0b-a82110cc37cd_Method">
    <vt:lpwstr>Standard</vt:lpwstr>
  </property>
  <property fmtid="{D5CDD505-2E9C-101B-9397-08002B2CF9AE}" pid="6" name="MSIP_Label_6be01c0c-f9b3-4dc4-af0b-a82110cc37cd_Name">
    <vt:lpwstr>6be01c0c-f9b3-4dc4-af0b-a82110cc37cd</vt:lpwstr>
  </property>
  <property fmtid="{D5CDD505-2E9C-101B-9397-08002B2CF9AE}" pid="7" name="MSIP_Label_6be01c0c-f9b3-4dc4-af0b-a82110cc37cd_SiteId">
    <vt:lpwstr>a1f1e214-7ded-45b6-81a1-9e8ae3459641</vt:lpwstr>
  </property>
  <property fmtid="{D5CDD505-2E9C-101B-9397-08002B2CF9AE}" pid="8" name="MSIP_Label_6be01c0c-f9b3-4dc4-af0b-a82110cc37cd_ContentBits">
    <vt:lpwstr>0</vt:lpwstr>
  </property>
  <property fmtid="{D5CDD505-2E9C-101B-9397-08002B2CF9AE}" pid="9" name="ContentTypeId">
    <vt:lpwstr>0x010100E085A762EC3B7649BC4DDE1802066774</vt:lpwstr>
  </property>
</Properties>
</file>